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43"/>
  </p:notesMasterIdLst>
  <p:sldIdLst>
    <p:sldId id="256" r:id="rId2"/>
    <p:sldId id="277" r:id="rId3"/>
    <p:sldId id="315" r:id="rId4"/>
    <p:sldId id="278" r:id="rId5"/>
    <p:sldId id="279" r:id="rId6"/>
    <p:sldId id="280" r:id="rId7"/>
    <p:sldId id="259" r:id="rId8"/>
    <p:sldId id="419" r:id="rId9"/>
    <p:sldId id="346" r:id="rId10"/>
    <p:sldId id="376" r:id="rId11"/>
    <p:sldId id="261" r:id="rId12"/>
    <p:sldId id="400" r:id="rId13"/>
    <p:sldId id="389" r:id="rId14"/>
    <p:sldId id="262" r:id="rId15"/>
    <p:sldId id="394" r:id="rId16"/>
    <p:sldId id="392" r:id="rId17"/>
    <p:sldId id="263" r:id="rId18"/>
    <p:sldId id="393" r:id="rId19"/>
    <p:sldId id="395" r:id="rId20"/>
    <p:sldId id="396" r:id="rId21"/>
    <p:sldId id="397" r:id="rId22"/>
    <p:sldId id="398" r:id="rId23"/>
    <p:sldId id="281" r:id="rId24"/>
    <p:sldId id="342" r:id="rId25"/>
    <p:sldId id="399" r:id="rId26"/>
    <p:sldId id="410" r:id="rId27"/>
    <p:sldId id="409" r:id="rId28"/>
    <p:sldId id="401" r:id="rId29"/>
    <p:sldId id="411" r:id="rId30"/>
    <p:sldId id="412" r:id="rId31"/>
    <p:sldId id="413" r:id="rId32"/>
    <p:sldId id="415" r:id="rId33"/>
    <p:sldId id="402" r:id="rId34"/>
    <p:sldId id="404" r:id="rId35"/>
    <p:sldId id="406" r:id="rId36"/>
    <p:sldId id="407" r:id="rId37"/>
    <p:sldId id="416" r:id="rId38"/>
    <p:sldId id="417" r:id="rId39"/>
    <p:sldId id="418" r:id="rId40"/>
    <p:sldId id="408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B16A"/>
    <a:srgbClr val="92D050"/>
    <a:srgbClr val="81D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48"/>
    <p:restoredTop sz="95306"/>
  </p:normalViewPr>
  <p:slideViewPr>
    <p:cSldViewPr snapToGrid="0" snapToObjects="1">
      <p:cViewPr varScale="1">
        <p:scale>
          <a:sx n="122" d="100"/>
          <a:sy n="122" d="100"/>
        </p:scale>
        <p:origin x="10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6C01F-38BB-6745-83B9-D2DCEB3E4D31}" type="datetimeFigureOut">
              <a:rPr lang="en-US" smtClean="0"/>
              <a:t>5/20/22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23A81-A979-BB40-9AA9-1070F32A2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6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19D21BF7-6A88-E34D-B795-3E63FE8039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92249917-FB6D-E84F-8392-1B3CA450D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663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25AEBF4D-6846-9A43-BF6A-C9EC267E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1D2D4288-DA90-2E49-8B36-FA342F377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194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A78323-4B73-744C-AA6F-8EDAFAA8E3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B8A9ABD0-1FD2-124A-8A46-21E1C5CE3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68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26">
            <a:extLst>
              <a:ext uri="{FF2B5EF4-FFF2-40B4-BE49-F238E27FC236}">
                <a16:creationId xmlns:a16="http://schemas.microsoft.com/office/drawing/2014/main" id="{AEF65F66-268C-074D-AB5D-F7260437EC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1027">
            <a:extLst>
              <a:ext uri="{FF2B5EF4-FFF2-40B4-BE49-F238E27FC236}">
                <a16:creationId xmlns:a16="http://schemas.microsoft.com/office/drawing/2014/main" id="{328C96EF-832D-8446-8378-24F9E148B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1261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</a:t>
            </a:r>
            <a:r>
              <a:rPr lang="en-US" baseline="0" dirty="0"/>
              <a:t> Explosion: 44,000 </a:t>
            </a:r>
            <a:r>
              <a:rPr lang="en-US" baseline="0" dirty="0" err="1"/>
              <a:t>exabytes</a:t>
            </a:r>
            <a:r>
              <a:rPr lang="en-US" baseline="0" dirty="0"/>
              <a:t> = 44 zettabytes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23A81-A979-BB40-9AA9-1070F32A23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06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26">
            <a:extLst>
              <a:ext uri="{FF2B5EF4-FFF2-40B4-BE49-F238E27FC236}">
                <a16:creationId xmlns:a16="http://schemas.microsoft.com/office/drawing/2014/main" id="{86DD4D7B-A6B6-0146-AD3B-448D26AF96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1027">
            <a:extLst>
              <a:ext uri="{FF2B5EF4-FFF2-40B4-BE49-F238E27FC236}">
                <a16:creationId xmlns:a16="http://schemas.microsoft.com/office/drawing/2014/main" id="{972CF8C3-5BE0-1F4E-AF41-04A1EAACF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350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0A4F0-9A03-7643-979B-2BAF08A7AD5A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77B4-7F31-F64F-AA68-277B26470B81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6F30-2B38-0749-A236-3CEF1A986309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69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1284"/>
            <a:ext cx="8229600" cy="5222623"/>
          </a:xfrm>
        </p:spPr>
        <p:txBody>
          <a:bodyPr/>
          <a:lstStyle>
            <a:lvl1pPr>
              <a:defRPr sz="3200" baseline="0"/>
            </a:lvl1pPr>
            <a:lvl2pPr>
              <a:defRPr sz="24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09353" y="6520693"/>
            <a:ext cx="707287" cy="329184"/>
          </a:xfrm>
        </p:spPr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895B-96DB-B349-9E6B-28570004B494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A0CE-CE89-2B49-BC6F-4A23686647D0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16A6-CA30-784A-83D8-402519FAFE92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EA55-73BD-6E42-ABCB-835139DFCADB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E91C-2422-E34B-8B0E-ADC9691FF047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3B37-4B05-7440-97B1-EF8A8E9D2F7F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1810D-D523-0D4B-BC62-C0C21CAE089F}" type="datetime2">
              <a:rPr lang="en-US" smtClean="0"/>
              <a:t>Friday, May 20,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10217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4413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C8DB86F-0F33-4F44-B602-2D7A0823F645}" type="datetime2">
              <a:rPr lang="en-US" smtClean="0"/>
              <a:t>Friday, May 20, 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6520693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028950" y="651265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tif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2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jp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0.png"/><Relationship Id="rId7" Type="http://schemas.openxmlformats.org/officeDocument/2006/relationships/image" Target="../media/image63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8.tiff"/><Relationship Id="rId4" Type="http://schemas.openxmlformats.org/officeDocument/2006/relationships/image" Target="../media/image8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1.tiff"/><Relationship Id="rId5" Type="http://schemas.openxmlformats.org/officeDocument/2006/relationships/image" Target="../media/image85.tiff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cap="none" dirty="0"/>
              <a:t>Data: The Raw Material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Anand Rajaraman</a:t>
            </a:r>
          </a:p>
        </p:txBody>
      </p:sp>
      <p:pic>
        <p:nvPicPr>
          <p:cNvPr id="4" name="Picture 3" descr="static1.squarespac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113984"/>
            <a:ext cx="3474720" cy="12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8"/>
    </mc:Choice>
    <mc:Fallback xmlns="">
      <p:transition spd="slow" advTm="151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the Data!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Value-creation has followed the most valuable data sources</a:t>
            </a:r>
          </a:p>
          <a:p>
            <a:endParaRPr lang="en-US" dirty="0"/>
          </a:p>
          <a:p>
            <a:r>
              <a:rPr lang="en-US" dirty="0"/>
              <a:t>Algorithms and methods follow the data</a:t>
            </a:r>
          </a:p>
          <a:p>
            <a:endParaRPr lang="en-US" dirty="0"/>
          </a:p>
          <a:p>
            <a:r>
              <a:rPr lang="en-US" dirty="0"/>
              <a:t>4 overlapping generations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1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driven apps: The First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All about leveraging private, structured data assets for competitive advantage</a:t>
            </a:r>
          </a:p>
          <a:p>
            <a:pPr lvl="1"/>
            <a:r>
              <a:rPr lang="en-US" dirty="0"/>
              <a:t>E.g., Sales, inventory, payroll, …</a:t>
            </a:r>
          </a:p>
          <a:p>
            <a:endParaRPr lang="en-US" dirty="0"/>
          </a:p>
          <a:p>
            <a:pPr marL="40163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09565-D9A2-4AE5-9957-0160679AE67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688878" y="2837044"/>
            <a:ext cx="2808312" cy="3096344"/>
            <a:chOff x="3963144" y="1772816"/>
            <a:chExt cx="1905000" cy="2743200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963144" y="1772816"/>
              <a:ext cx="1905000" cy="2743200"/>
            </a:xfrm>
            <a:prstGeom prst="can">
              <a:avLst>
                <a:gd name="adj" fmla="val 1508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9344" y="2166392"/>
              <a:ext cx="1752600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556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66"/>
    </mc:Choice>
    <mc:Fallback xmlns="">
      <p:transition spd="slow" advTm="865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9FB94-45DA-3E4C-AD12-AD04A9E3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Gen Example: Market Baskets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B82B6-07DB-1744-903C-2DC916855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1284"/>
            <a:ext cx="8229600" cy="1106949"/>
          </a:xfrm>
        </p:spPr>
        <p:txBody>
          <a:bodyPr/>
          <a:lstStyle/>
          <a:p>
            <a:r>
              <a:rPr lang="en-US" dirty="0"/>
              <a:t>Find items that often appear together in baskets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22807-D528-8D4E-853B-C6C84B2C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1FAF7-18E5-5446-A38F-B2A4BC929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54" y="2351672"/>
            <a:ext cx="6907386" cy="36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6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Gen Example: 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09565-D9A2-4AE5-9957-0160679AE67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Screen Shot 2012-05-17 at 5.3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7" y="1600537"/>
            <a:ext cx="9064443" cy="3347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2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66"/>
    </mc:Choice>
    <mc:Fallback xmlns="">
      <p:transition spd="slow" advTm="8656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Data-driven apps: The Second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Harnessing the power of public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09565-D9A2-4AE5-9957-0160679AE67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132856"/>
            <a:ext cx="2049732" cy="165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688" y="2163969"/>
            <a:ext cx="1224136" cy="1495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88205D-19FC-2F48-84E8-71668D5B77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74" y="4347512"/>
            <a:ext cx="2171230" cy="1318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FD40E9-8717-9E48-B1E3-BF61C48EE9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892" y="4098428"/>
            <a:ext cx="2421885" cy="1816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9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11"/>
    </mc:Choice>
    <mc:Fallback xmlns="">
      <p:transition spd="slow" advTm="6741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72E3-9801-764E-8731-14D9C5F0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Gen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EE68-047B-9D48-8DC5-4720BDF7D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Screen Shot 2012-05-17 at 5.49.30 PM.png">
            <a:extLst>
              <a:ext uri="{FF2B5EF4-FFF2-40B4-BE49-F238E27FC236}">
                <a16:creationId xmlns:a16="http://schemas.microsoft.com/office/drawing/2014/main" id="{CB761403-092A-C946-90FC-A082485FF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693944"/>
            <a:ext cx="7056784" cy="31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56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 Gen Example: </a:t>
            </a:r>
            <a:r>
              <a:rPr lang="en-US" dirty="0" err="1"/>
              <a:t>Zestimates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09565-D9A2-4AE5-9957-0160679AE67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C0E76-860A-0D4E-9683-84CF52CFF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34" y="922892"/>
            <a:ext cx="7572175" cy="5550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11"/>
    </mc:Choice>
    <mc:Fallback xmlns="">
      <p:transition spd="slow" advTm="6741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Data-Driven Apps: The Third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Leveraging the power of “semi-public” Social + Mobile Data </a:t>
            </a:r>
          </a:p>
          <a:p>
            <a:pPr lvl="1"/>
            <a:r>
              <a:rPr lang="en-US" dirty="0"/>
              <a:t>Personal data shared in a frictionless manner with user’s consent (and sometimes without?)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09565-D9A2-4AE5-9957-0160679AE67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575" y="3147977"/>
            <a:ext cx="4956248" cy="278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8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4"/>
    </mc:Choice>
    <mc:Fallback xmlns="">
      <p:transition spd="slow" advTm="4175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EAA8-D6E2-D042-99BE-EF227974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Gen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4EAA8-ABC4-A746-A155-A17E3E43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19495-9C96-0C40-8418-BC35CF30B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037253"/>
            <a:ext cx="8102600" cy="3949700"/>
          </a:xfrm>
          <a:prstGeom prst="rect">
            <a:avLst/>
          </a:prstGeom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FB5B5B1D-6D26-9C46-BF87-BF9F2A269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905" y="808722"/>
            <a:ext cx="5888589" cy="2400805"/>
          </a:xfrm>
        </p:spPr>
      </p:pic>
    </p:spTree>
    <p:extLst>
      <p:ext uri="{BB962C8B-B14F-4D97-AF65-F5344CB8AC3E}">
        <p14:creationId xmlns:p14="http://schemas.microsoft.com/office/powerpoint/2010/main" val="32328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92EF-12B8-C245-87B9-22C4AB9C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Fourth Generation: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5099D-9086-9E44-871B-9A63C91F8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6568"/>
            <a:ext cx="8229600" cy="5222623"/>
          </a:xfrm>
        </p:spPr>
        <p:txBody>
          <a:bodyPr/>
          <a:lstStyle/>
          <a:p>
            <a:r>
              <a:rPr lang="en-US" dirty="0"/>
              <a:t>ML becomes mission-critical</a:t>
            </a:r>
          </a:p>
          <a:p>
            <a:r>
              <a:rPr lang="en-US" dirty="0"/>
              <a:t>Growing need for human-labeled data to train and evaluate algorithms</a:t>
            </a:r>
          </a:p>
          <a:p>
            <a:r>
              <a:rPr lang="en-US" dirty="0"/>
              <a:t>Google team of 10,000 to manually label search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09780-19B1-6042-897C-3F34782F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4B9EE-F535-C746-AA66-5AE8579C09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060" y="3537879"/>
            <a:ext cx="6462215" cy="29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3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AE50E1DE-A85B-3C44-9427-6DBB506E9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Tycho Brahe</a:t>
            </a:r>
          </a:p>
        </p:txBody>
      </p:sp>
      <p:pic>
        <p:nvPicPr>
          <p:cNvPr id="142340" name="Picture 4">
            <a:extLst>
              <a:ext uri="{FF2B5EF4-FFF2-40B4-BE49-F238E27FC236}">
                <a16:creationId xmlns:a16="http://schemas.microsoft.com/office/drawing/2014/main" id="{3FEF7815-1FA3-1046-BB58-92C03130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19494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2345" name="Picture 9">
            <a:extLst>
              <a:ext uri="{FF2B5EF4-FFF2-40B4-BE49-F238E27FC236}">
                <a16:creationId xmlns:a16="http://schemas.microsoft.com/office/drawing/2014/main" id="{A2966400-ED05-6947-8468-038488E0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600200"/>
            <a:ext cx="19050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2346" name="Picture 10" descr="solar-system-montage-browse">
            <a:extLst>
              <a:ext uri="{FF2B5EF4-FFF2-40B4-BE49-F238E27FC236}">
                <a16:creationId xmlns:a16="http://schemas.microsoft.com/office/drawing/2014/main" id="{77D76D84-4F02-5C4D-806B-73B3EDC8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038600"/>
            <a:ext cx="43434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484144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0F05-C12A-2842-AABE-D1C5EAE4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Crowdsourcing democratizes 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DF985-22AE-DC40-AE6A-D943AF76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577A4-0F0C-9D40-914D-0F6BA9F58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331F-413E-D444-8099-D722B6C8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Transcribing bib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BDE0C-6CD8-774C-A22E-2B58D6FB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AEF3B-1DF5-6841-A815-716EB23CE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18303"/>
            <a:ext cx="3831378" cy="2465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CAA5E-EDF6-0D4E-BB98-BCC367B5B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66" y="4151531"/>
            <a:ext cx="2808246" cy="1264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2ED56-D817-ED42-9BD5-8A456489C5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387" y="766690"/>
            <a:ext cx="3760966" cy="5754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FD2876-9035-EE4C-9789-450A25A68960}"/>
              </a:ext>
            </a:extLst>
          </p:cNvPr>
          <p:cNvSpPr txBox="1"/>
          <p:nvPr/>
        </p:nvSpPr>
        <p:spPr>
          <a:xfrm>
            <a:off x="389614" y="652626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10Clouds Blog</a:t>
            </a:r>
          </a:p>
        </p:txBody>
      </p:sp>
    </p:spTree>
    <p:extLst>
      <p:ext uri="{BB962C8B-B14F-4D97-AF65-F5344CB8AC3E}">
        <p14:creationId xmlns:p14="http://schemas.microsoft.com/office/powerpoint/2010/main" val="1868418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E5C9-60EA-B540-A6E4-AAE2C287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Dawn of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A91C4-D369-CF45-A7CD-5826BC494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6" y="4820863"/>
            <a:ext cx="8229600" cy="15401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Database of over 14M labeled images </a:t>
            </a:r>
          </a:p>
          <a:p>
            <a:endParaRPr lang="en-US" dirty="0"/>
          </a:p>
          <a:p>
            <a:r>
              <a:rPr lang="en-US" dirty="0"/>
              <a:t>Image classification breakthrough that put Deep Learning on the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BABB3-66DE-C543-8694-A8C45A05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8E0B1-0E17-4543-A7FB-A3135513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213" y="891827"/>
            <a:ext cx="3213100" cy="1446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34922-502F-EA4D-A803-906282970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1" y="1259706"/>
            <a:ext cx="2590800" cy="35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60A2CD-D977-0D47-B408-EACEF2792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02514"/>
            <a:ext cx="8297565" cy="231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4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Gen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73170" y="1713495"/>
            <a:ext cx="3213100" cy="2063414"/>
            <a:chOff x="173170" y="1713495"/>
            <a:chExt cx="3213100" cy="20634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170" y="2329950"/>
              <a:ext cx="3213100" cy="14469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470" y="1713495"/>
              <a:ext cx="2590800" cy="3556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675" y="1386674"/>
            <a:ext cx="4444678" cy="3333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734" y="3783159"/>
            <a:ext cx="4595149" cy="2552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8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1"/>
    </mc:Choice>
    <mc:Fallback xmlns="">
      <p:transition spd="slow" advTm="6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Combining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09565-D9A2-4AE5-9957-0160679AE67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 descr="twitter-logo%5B1%5D0831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752" y="1491859"/>
            <a:ext cx="11684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7600" y="1496051"/>
            <a:ext cx="811213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5071270" y="1128371"/>
            <a:ext cx="1905000" cy="2743200"/>
            <a:chOff x="3963144" y="1772816"/>
            <a:chExt cx="1905000" cy="2743200"/>
          </a:xfrm>
        </p:grpSpPr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963144" y="1772816"/>
              <a:ext cx="1905000" cy="2743200"/>
            </a:xfrm>
            <a:prstGeom prst="can">
              <a:avLst>
                <a:gd name="adj" fmla="val 1508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9344" y="2166392"/>
              <a:ext cx="1752600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80" y="2499971"/>
            <a:ext cx="2049732" cy="1656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896" y="2660761"/>
            <a:ext cx="1224136" cy="14953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59254" y="2211939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</a:rPr>
              <a:t>+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537" y="4240170"/>
            <a:ext cx="2171230" cy="1318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9213E-FA5D-9341-A54C-90DD390137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077" y="4049123"/>
            <a:ext cx="2372734" cy="19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6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1"/>
    </mc:Choice>
    <mc:Fallback xmlns="">
      <p:transition spd="slow" advTm="2354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E5D1-19A5-1749-ADF9-D6AD4A005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Google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EBC10-1311-784A-B5FC-03BAB973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7011A-E9CC-2C40-B6A7-FF4B68C1E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34" y="1122994"/>
            <a:ext cx="1586219" cy="1281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51F64-2716-EF4A-ABF9-2F58835652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92" y="1250274"/>
            <a:ext cx="944985" cy="1154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38620D-80BE-E941-9D9A-5297B9A6F8F8}"/>
              </a:ext>
            </a:extLst>
          </p:cNvPr>
          <p:cNvSpPr txBox="1"/>
          <p:nvPr/>
        </p:nvSpPr>
        <p:spPr>
          <a:xfrm>
            <a:off x="968738" y="4776717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session data</a:t>
            </a:r>
          </a:p>
          <a:p>
            <a:r>
              <a:rPr lang="en-US" dirty="0"/>
              <a:t>e.g., spelling correction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AE72B-FE32-DD42-BF02-0E0C9BF8E90A}"/>
              </a:ext>
            </a:extLst>
          </p:cNvPr>
          <p:cNvSpPr txBox="1"/>
          <p:nvPr/>
        </p:nvSpPr>
        <p:spPr>
          <a:xfrm>
            <a:off x="5328571" y="4776716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Labeled data from Search </a:t>
            </a:r>
          </a:p>
          <a:p>
            <a:r>
              <a:rPr lang="en-US" dirty="0"/>
              <a:t>Quality Raters</a:t>
            </a:r>
          </a:p>
        </p:txBody>
      </p:sp>
      <p:pic>
        <p:nvPicPr>
          <p:cNvPr id="13" name="Picture 12" descr="twitter-logo%5B1%5D083110">
            <a:extLst>
              <a:ext uri="{FF2B5EF4-FFF2-40B4-BE49-F238E27FC236}">
                <a16:creationId xmlns:a16="http://schemas.microsoft.com/office/drawing/2014/main" id="{5DDA2237-C336-FA47-B7DC-F0173EBF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922" y="1298500"/>
            <a:ext cx="11684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A70B82-D76D-B346-8DFB-65ACD514CF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026" y="1250274"/>
            <a:ext cx="953648" cy="9536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B7198D-7273-4F43-93E6-5DD47760B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477" y="3026087"/>
            <a:ext cx="2512535" cy="9212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8D487-2011-C042-9C86-BC7335113DD9}"/>
              </a:ext>
            </a:extLst>
          </p:cNvPr>
          <p:cNvSpPr/>
          <p:nvPr/>
        </p:nvSpPr>
        <p:spPr>
          <a:xfrm>
            <a:off x="693134" y="1047269"/>
            <a:ext cx="2896834" cy="150486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AC85D3-6863-8849-ADBF-A05A3DA5DA1A}"/>
              </a:ext>
            </a:extLst>
          </p:cNvPr>
          <p:cNvSpPr/>
          <p:nvPr/>
        </p:nvSpPr>
        <p:spPr>
          <a:xfrm>
            <a:off x="5303609" y="1042956"/>
            <a:ext cx="2896834" cy="150486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AA48DC-96E6-BA48-8C17-AD0D62E9BEB7}"/>
              </a:ext>
            </a:extLst>
          </p:cNvPr>
          <p:cNvSpPr/>
          <p:nvPr/>
        </p:nvSpPr>
        <p:spPr>
          <a:xfrm>
            <a:off x="693134" y="4347450"/>
            <a:ext cx="2896834" cy="150486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445A3D-41A3-7A44-BE33-5EDBEBDC3373}"/>
              </a:ext>
            </a:extLst>
          </p:cNvPr>
          <p:cNvSpPr/>
          <p:nvPr/>
        </p:nvSpPr>
        <p:spPr>
          <a:xfrm>
            <a:off x="5303609" y="4347450"/>
            <a:ext cx="2896834" cy="150486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3C1720-AF54-C44E-AB74-2E3E8A8B1AC6}"/>
              </a:ext>
            </a:extLst>
          </p:cNvPr>
          <p:cNvCxnSpPr>
            <a:stCxn id="17" idx="2"/>
          </p:cNvCxnSpPr>
          <p:nvPr/>
        </p:nvCxnSpPr>
        <p:spPr>
          <a:xfrm>
            <a:off x="2141551" y="2552131"/>
            <a:ext cx="1032926" cy="6277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2A40FC-7EB4-664D-9146-C302BF8661F6}"/>
              </a:ext>
            </a:extLst>
          </p:cNvPr>
          <p:cNvCxnSpPr>
            <a:stCxn id="19" idx="0"/>
          </p:cNvCxnSpPr>
          <p:nvPr/>
        </p:nvCxnSpPr>
        <p:spPr>
          <a:xfrm flipV="1">
            <a:off x="2141551" y="3643952"/>
            <a:ext cx="1032926" cy="7034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9279D-4228-274E-8DC7-E9E122B89611}"/>
              </a:ext>
            </a:extLst>
          </p:cNvPr>
          <p:cNvCxnSpPr>
            <a:stCxn id="18" idx="2"/>
          </p:cNvCxnSpPr>
          <p:nvPr/>
        </p:nvCxnSpPr>
        <p:spPr>
          <a:xfrm flipH="1">
            <a:off x="5687012" y="2547818"/>
            <a:ext cx="1065014" cy="6321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FC66C8-1E7E-EC47-9CF8-76108219DC45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5687012" y="3609194"/>
            <a:ext cx="1065014" cy="7382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100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9DC69-36C3-A543-ACC5-95B2505E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Market and Data Brokers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9001D-125A-1348-94E7-6A3E0411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F3945-4E3B-AC49-A79C-05E55F436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78627"/>
            <a:ext cx="2769937" cy="1456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562AC-BF64-8C4B-A76E-1537F414AC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983176"/>
            <a:ext cx="4295274" cy="1252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2E52B-CA02-2A43-8F84-2BBFE921A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272" y="1283123"/>
            <a:ext cx="3308633" cy="1047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1F92A-7975-2248-84D4-59DC8034E3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187" y="2809372"/>
            <a:ext cx="2290805" cy="2865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2BDA0-8D3F-F749-B0EC-0B2125FFB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95" y="4235964"/>
            <a:ext cx="3937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00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Collection fundamentals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"/>
    </mc:Choice>
    <mc:Fallback xmlns="">
      <p:transition spd="slow" advTm="364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5AA7-2342-8E4A-8345-93C528B3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ACE-1EA8-284C-99DB-4CAD0CDE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714BCF-1DAF-6A41-A70B-88244E493DD2}"/>
              </a:ext>
            </a:extLst>
          </p:cNvPr>
          <p:cNvGrpSpPr/>
          <p:nvPr/>
        </p:nvGrpSpPr>
        <p:grpSpPr>
          <a:xfrm>
            <a:off x="5987542" y="4152909"/>
            <a:ext cx="2581200" cy="2188837"/>
            <a:chOff x="6210268" y="3867512"/>
            <a:chExt cx="2581200" cy="218883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736C99-1C2F-EC49-8E77-33B9124DD606}"/>
                </a:ext>
              </a:extLst>
            </p:cNvPr>
            <p:cNvSpPr txBox="1"/>
            <p:nvPr/>
          </p:nvSpPr>
          <p:spPr>
            <a:xfrm>
              <a:off x="6794160" y="5594684"/>
              <a:ext cx="17251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Freshness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4223DF-F2B3-5847-814E-56A99DA4E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0268" y="3867512"/>
              <a:ext cx="2581200" cy="173283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BCCE6-A166-4D44-9230-F6D9129B413B}"/>
              </a:ext>
            </a:extLst>
          </p:cNvPr>
          <p:cNvGrpSpPr/>
          <p:nvPr/>
        </p:nvGrpSpPr>
        <p:grpSpPr>
          <a:xfrm>
            <a:off x="6266447" y="861430"/>
            <a:ext cx="1872010" cy="2211738"/>
            <a:chOff x="662817" y="848720"/>
            <a:chExt cx="1872010" cy="221173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1B2266-58DE-C840-99D3-ED0DC5B39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817" y="848720"/>
              <a:ext cx="1872010" cy="18720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B493CF-7676-AD46-A09B-38A611C947E0}"/>
                </a:ext>
              </a:extLst>
            </p:cNvPr>
            <p:cNvSpPr txBox="1"/>
            <p:nvPr/>
          </p:nvSpPr>
          <p:spPr>
            <a:xfrm>
              <a:off x="1059640" y="2598793"/>
              <a:ext cx="1226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Quality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4FE832-2004-0143-83A6-9F8ADB48CA5C}"/>
              </a:ext>
            </a:extLst>
          </p:cNvPr>
          <p:cNvGrpSpPr/>
          <p:nvPr/>
        </p:nvGrpSpPr>
        <p:grpSpPr>
          <a:xfrm>
            <a:off x="74995" y="4097725"/>
            <a:ext cx="3276018" cy="2244021"/>
            <a:chOff x="74996" y="3722675"/>
            <a:chExt cx="3276018" cy="224402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D8112C-0481-8445-8B19-EE7791A13D4D}"/>
                </a:ext>
              </a:extLst>
            </p:cNvPr>
            <p:cNvSpPr txBox="1"/>
            <p:nvPr/>
          </p:nvSpPr>
          <p:spPr>
            <a:xfrm>
              <a:off x="782357" y="5505031"/>
              <a:ext cx="1632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Structure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4BE10F-C20B-9847-9846-3CFF8E8C0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96" y="3722675"/>
              <a:ext cx="3276018" cy="18720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785B66-1604-5C45-8A17-2ED841D9CB34}"/>
              </a:ext>
            </a:extLst>
          </p:cNvPr>
          <p:cNvGrpSpPr/>
          <p:nvPr/>
        </p:nvGrpSpPr>
        <p:grpSpPr>
          <a:xfrm>
            <a:off x="3534472" y="2475891"/>
            <a:ext cx="1872010" cy="2206604"/>
            <a:chOff x="6246498" y="672046"/>
            <a:chExt cx="1872010" cy="220660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4B73F6-2AE7-F343-98AD-105359FE74EA}"/>
                </a:ext>
              </a:extLst>
            </p:cNvPr>
            <p:cNvSpPr txBox="1"/>
            <p:nvPr/>
          </p:nvSpPr>
          <p:spPr>
            <a:xfrm>
              <a:off x="6838883" y="2416985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Cost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8DD789D-6F35-524B-9FC1-16D75F697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6498" y="672046"/>
              <a:ext cx="1872010" cy="187201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728714-C11B-904F-8BC6-72D4E537557C}"/>
              </a:ext>
            </a:extLst>
          </p:cNvPr>
          <p:cNvSpPr txBox="1"/>
          <p:nvPr/>
        </p:nvSpPr>
        <p:spPr>
          <a:xfrm>
            <a:off x="4380931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C2AC59-68C7-4845-A689-7789DB68DE0F}"/>
              </a:ext>
            </a:extLst>
          </p:cNvPr>
          <p:cNvGrpSpPr/>
          <p:nvPr/>
        </p:nvGrpSpPr>
        <p:grpSpPr>
          <a:xfrm>
            <a:off x="533963" y="788258"/>
            <a:ext cx="2358083" cy="2406847"/>
            <a:chOff x="533963" y="788258"/>
            <a:chExt cx="2358083" cy="240684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7D21A9B-A2D1-A843-A995-D278B8C60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963" y="788258"/>
              <a:ext cx="2358083" cy="23580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5753F0-465D-5B48-848E-797042187F3E}"/>
                </a:ext>
              </a:extLst>
            </p:cNvPr>
            <p:cNvSpPr txBox="1"/>
            <p:nvPr/>
          </p:nvSpPr>
          <p:spPr>
            <a:xfrm>
              <a:off x="789809" y="2733440"/>
              <a:ext cx="14318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Quantity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4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FC363-518A-EA48-AA6E-F41AD508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8B6E4-F5FF-0049-8262-0EE3F1BE6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Breadth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Number of entities or observations</a:t>
            </a:r>
          </a:p>
          <a:p>
            <a:pPr lvl="1"/>
            <a:r>
              <a:rPr lang="en-US" dirty="0"/>
              <a:t>E.g., People, companies, stars, shopping trips,…</a:t>
            </a:r>
          </a:p>
          <a:p>
            <a:pPr lvl="1"/>
            <a:r>
              <a:rPr lang="en-US" dirty="0"/>
              <a:t>Ideally: comprehensive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Depth</a:t>
            </a:r>
          </a:p>
          <a:p>
            <a:pPr lvl="1"/>
            <a:r>
              <a:rPr lang="en-US" dirty="0"/>
              <a:t>Data gathered on each entity or observation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03429-8792-464F-A553-4CDA09A0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7E4FE-63E4-C240-9279-F3570E103F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335" y="0"/>
            <a:ext cx="1884665" cy="18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9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F37819E-A450-214F-8AAD-ED273B807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Johannes Kepler</a:t>
            </a: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AFCD0502-9E0C-7C4D-8719-74E997BE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941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565" name="Picture 5">
            <a:extLst>
              <a:ext uri="{FF2B5EF4-FFF2-40B4-BE49-F238E27FC236}">
                <a16:creationId xmlns:a16="http://schemas.microsoft.com/office/drawing/2014/main" id="{DD640DDD-C8F8-2D43-BFB0-3C34C813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066800"/>
            <a:ext cx="624840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777947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F6140-73F1-F749-8100-73BF84EA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 and Depth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CA869-F0B6-1E44-BA87-549F06CA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37FBD7-775B-7F4E-A3F2-F7C006F97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08" y="1808484"/>
            <a:ext cx="8052892" cy="35816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4FB2DE-FF92-7E45-B8A3-EEFABA3468D0}"/>
              </a:ext>
            </a:extLst>
          </p:cNvPr>
          <p:cNvSpPr txBox="1"/>
          <p:nvPr/>
        </p:nvSpPr>
        <p:spPr>
          <a:xfrm>
            <a:off x="4018547" y="124321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Depth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5B8F2F-51B7-DF4C-9785-BE8BD61FF35D}"/>
              </a:ext>
            </a:extLst>
          </p:cNvPr>
          <p:cNvCxnSpPr>
            <a:stCxn id="9" idx="3"/>
          </p:cNvCxnSpPr>
          <p:nvPr/>
        </p:nvCxnSpPr>
        <p:spPr>
          <a:xfrm>
            <a:off x="4921358" y="1427876"/>
            <a:ext cx="1563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FB7BBD-FE3C-1443-9399-B979B625A71D}"/>
              </a:ext>
            </a:extLst>
          </p:cNvPr>
          <p:cNvCxnSpPr>
            <a:stCxn id="9" idx="1"/>
          </p:cNvCxnSpPr>
          <p:nvPr/>
        </p:nvCxnSpPr>
        <p:spPr>
          <a:xfrm flipH="1">
            <a:off x="2346158" y="1427876"/>
            <a:ext cx="16723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47381C-8550-0441-9CE2-A73DC21E2080}"/>
              </a:ext>
            </a:extLst>
          </p:cNvPr>
          <p:cNvSpPr txBox="1"/>
          <p:nvPr/>
        </p:nvSpPr>
        <p:spPr>
          <a:xfrm rot="16200000">
            <a:off x="-79108" y="341465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Breadth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364F02-DBD4-8B42-B7E0-7D904CC3AE0C}"/>
              </a:ext>
            </a:extLst>
          </p:cNvPr>
          <p:cNvCxnSpPr>
            <a:stCxn id="14" idx="3"/>
          </p:cNvCxnSpPr>
          <p:nvPr/>
        </p:nvCxnSpPr>
        <p:spPr>
          <a:xfrm flipV="1">
            <a:off x="449242" y="2286000"/>
            <a:ext cx="7958" cy="784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8F389C-D792-E443-B924-D267CB8E6017}"/>
              </a:ext>
            </a:extLst>
          </p:cNvPr>
          <p:cNvCxnSpPr>
            <a:stCxn id="14" idx="1"/>
          </p:cNvCxnSpPr>
          <p:nvPr/>
        </p:nvCxnSpPr>
        <p:spPr>
          <a:xfrm>
            <a:off x="449242" y="4127666"/>
            <a:ext cx="7958" cy="1094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396F87-B956-2E43-8C14-C273A7E5DC1B}"/>
              </a:ext>
            </a:extLst>
          </p:cNvPr>
          <p:cNvSpPr txBox="1"/>
          <p:nvPr/>
        </p:nvSpPr>
        <p:spPr>
          <a:xfrm>
            <a:off x="239488" y="6496600"/>
            <a:ext cx="3452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World Bank Development Indicators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84966D-95CA-DB4A-9ED8-4CF2826165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335" y="0"/>
            <a:ext cx="1884665" cy="18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10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EE1A7-A67A-A146-B74B-5A6807E5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D6466-25DA-CB4B-BDD8-BBDC3E0A0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87B7E-D8B5-CA4F-BA5E-6E5FB472E4AD}"/>
              </a:ext>
            </a:extLst>
          </p:cNvPr>
          <p:cNvSpPr txBox="1"/>
          <p:nvPr/>
        </p:nvSpPr>
        <p:spPr>
          <a:xfrm>
            <a:off x="457200" y="133350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Structured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6068D-8570-3E4A-9A00-6ACC6804C384}"/>
              </a:ext>
            </a:extLst>
          </p:cNvPr>
          <p:cNvSpPr txBox="1"/>
          <p:nvPr/>
        </p:nvSpPr>
        <p:spPr>
          <a:xfrm>
            <a:off x="6007100" y="1333500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Unstructured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B29505-ABAF-F142-B1FA-8200DBE0F0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584" y="1932469"/>
            <a:ext cx="1085005" cy="10850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08CC4F3-85C1-954B-B67D-76B561906315}"/>
              </a:ext>
            </a:extLst>
          </p:cNvPr>
          <p:cNvGrpSpPr/>
          <p:nvPr/>
        </p:nvGrpSpPr>
        <p:grpSpPr>
          <a:xfrm>
            <a:off x="457200" y="2081396"/>
            <a:ext cx="1905000" cy="2743200"/>
            <a:chOff x="3963144" y="1772816"/>
            <a:chExt cx="1905000" cy="2743200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B4FB2A3F-DEE8-F849-8CF4-B90488C5D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144" y="1772816"/>
              <a:ext cx="1905000" cy="2743200"/>
            </a:xfrm>
            <a:prstGeom prst="can">
              <a:avLst>
                <a:gd name="adj" fmla="val 1508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82D2E8DB-F0CB-A541-A9A8-6FEF1FED1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9344" y="2166392"/>
              <a:ext cx="1752600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817A9E8-A783-8342-BD3B-3CE443D61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272" y="3452996"/>
            <a:ext cx="2049732" cy="1656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0EC6C2-010D-0744-8062-6531B5DE8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070" y="2042074"/>
            <a:ext cx="1224136" cy="14953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61DBA8-B1B3-E746-A33F-7ED975F56E71}"/>
              </a:ext>
            </a:extLst>
          </p:cNvPr>
          <p:cNvSpPr txBox="1"/>
          <p:nvPr/>
        </p:nvSpPr>
        <p:spPr>
          <a:xfrm>
            <a:off x="2829796" y="1333500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Semi-structured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B94105-AFC5-2D48-9B03-8B373307F2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6885522" y="3300582"/>
            <a:ext cx="1136535" cy="11365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02F945-0C06-5E49-A0BF-6F2772C410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399" y="4732674"/>
            <a:ext cx="1158658" cy="11586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18A99E-1F6C-FF43-A2FC-350445EC7F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792" y="2042074"/>
            <a:ext cx="1162571" cy="11625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5871A3-F472-BA4E-9928-B7F51BD5D2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792" y="3527161"/>
            <a:ext cx="1397626" cy="139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658E-CB41-4447-9E6B-D3EC92CE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FC3AB-E9B8-BC47-B6E8-0E3C47EF1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7760"/>
            <a:ext cx="4315216" cy="4700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Graphs arise naturally in many settings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Many interesting techniques </a:t>
            </a:r>
          </a:p>
          <a:p>
            <a:pPr marL="0" indent="0">
              <a:buNone/>
            </a:pPr>
            <a:r>
              <a:rPr lang="en-US" dirty="0"/>
              <a:t>e.g., </a:t>
            </a:r>
            <a:r>
              <a:rPr lang="en-US" dirty="0">
                <a:solidFill>
                  <a:srgbClr val="00B0F0"/>
                </a:solidFill>
              </a:rPr>
              <a:t>Page Rank, community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20689-CFB2-0C4A-950C-730E2376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1BE71-484D-4944-B287-4E0CE0BE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482" y="2744053"/>
            <a:ext cx="4172158" cy="3609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E13FC-6747-544F-B891-F5DC43C39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853" y="0"/>
            <a:ext cx="2857500" cy="285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A2D196-3EA1-D34C-8857-F5FCE07DFC43}"/>
              </a:ext>
            </a:extLst>
          </p:cNvPr>
          <p:cNvSpPr txBox="1"/>
          <p:nvPr/>
        </p:nvSpPr>
        <p:spPr>
          <a:xfrm>
            <a:off x="239488" y="6496600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Moz.com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34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3213D-6BDE-C04D-81C2-83B11EAA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46D87-FC5F-8A48-9F57-731FD999B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31284"/>
            <a:ext cx="5329989" cy="522262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Errors</a:t>
            </a:r>
          </a:p>
          <a:p>
            <a:pPr lvl="1"/>
            <a:r>
              <a:rPr lang="en-US" dirty="0"/>
              <a:t>E.g., human labeling mistakes</a:t>
            </a:r>
          </a:p>
          <a:p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Missing data</a:t>
            </a:r>
          </a:p>
          <a:p>
            <a:pPr lvl="1"/>
            <a:r>
              <a:rPr lang="en-US" dirty="0"/>
              <a:t>E.g., missing addresses in customer records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Bias</a:t>
            </a:r>
          </a:p>
          <a:p>
            <a:pPr lvl="1"/>
            <a:r>
              <a:rPr lang="en-US" dirty="0"/>
              <a:t>Sample bias, measurement bias, prejudice/stereotype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14E79-AE88-9F4A-BA40-9D9D7134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CB8CD-6E16-3842-8BBF-3BD348BC9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240" y="366717"/>
            <a:ext cx="38354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185F7-C3FE-9040-B31B-BC428A928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464" y="2093917"/>
            <a:ext cx="3470951" cy="2313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1C18E7-8186-1246-ABC3-6437810EE7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136" y="4641412"/>
            <a:ext cx="2386263" cy="183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36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0826-7CD9-AC4A-A23C-38EEB70E4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Quality: Sample Bias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0FE10-6138-EC4A-8D6D-35AD3E08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DC38-B6CE-E547-B3C5-0E51DA10BB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222269"/>
            <a:ext cx="4481858" cy="2240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8AD9AC-508B-0C4E-8777-8F0F5426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81" y="1047269"/>
            <a:ext cx="3175000" cy="317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739FC2-E242-B540-8EDF-3EC9D57C4E4A}"/>
              </a:ext>
            </a:extLst>
          </p:cNvPr>
          <p:cNvSpPr txBox="1"/>
          <p:nvPr/>
        </p:nvSpPr>
        <p:spPr>
          <a:xfrm>
            <a:off x="4013840" y="2111549"/>
            <a:ext cx="4761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Day Driving vs Night Driving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0DD74-AB08-244E-866F-00AE78A3E320}"/>
              </a:ext>
            </a:extLst>
          </p:cNvPr>
          <p:cNvSpPr txBox="1"/>
          <p:nvPr/>
        </p:nvSpPr>
        <p:spPr>
          <a:xfrm>
            <a:off x="1393902" y="5018049"/>
            <a:ext cx="2905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Tank recognition </a:t>
            </a:r>
          </a:p>
        </p:txBody>
      </p:sp>
    </p:spTree>
    <p:extLst>
      <p:ext uri="{BB962C8B-B14F-4D97-AF65-F5344CB8AC3E}">
        <p14:creationId xmlns:p14="http://schemas.microsoft.com/office/powerpoint/2010/main" val="32757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Quality: Prejudice/Stereotype Bias</a:t>
            </a:r>
            <a:br>
              <a:rPr lang="en-US" dirty="0"/>
            </a:br>
            <a:r>
              <a:rPr lang="en-US" dirty="0"/>
              <a:t>Algorithmic Law Enforcement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87" y="1273629"/>
            <a:ext cx="4221328" cy="2376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701" y="2176369"/>
            <a:ext cx="4119728" cy="3736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488" y="6496600"/>
            <a:ext cx="315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Economist, August 20,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730" y="4497955"/>
            <a:ext cx="4121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But what about perpetuating </a:t>
            </a:r>
          </a:p>
          <a:p>
            <a:r>
              <a:rPr lang="en-US" sz="2400" dirty="0"/>
              <a:t>bias against minorities?</a:t>
            </a:r>
          </a:p>
        </p:txBody>
      </p:sp>
    </p:spTree>
    <p:extLst>
      <p:ext uri="{BB962C8B-B14F-4D97-AF65-F5344CB8AC3E}">
        <p14:creationId xmlns:p14="http://schemas.microsoft.com/office/powerpoint/2010/main" val="45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60"/>
    </mc:Choice>
    <mc:Fallback xmlns="">
      <p:transition spd="slow" advTm="9106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6BFB-8331-B540-BBF4-BB5ED7E1C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Quality: Measurement Bias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34E7F-4796-094B-965F-DF73D1A1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4E020-104F-434F-832B-9F9494012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2" y="822266"/>
            <a:ext cx="3615058" cy="324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2B0BC-6AD7-214C-9676-2E93C54A1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84" y="4063768"/>
            <a:ext cx="3958861" cy="2230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8134B-5C39-9548-BED1-D7C9B4DAB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016" y="1816768"/>
            <a:ext cx="2352291" cy="34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6F74-F58F-2946-BD46-447CB525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Freshness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EDD1-A7E1-9C43-9125-E7FDF6212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Rate of data collection must match rate of change of underlying phenomenon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AECF8-326A-6E47-99A3-CCEA0C6B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EDA355-824C-DF45-8188-18A077606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6" y="2900972"/>
            <a:ext cx="4572000" cy="353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F87231-FD3A-914E-B9F8-EE6624286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3" y="2238125"/>
            <a:ext cx="4739078" cy="34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5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D7DB-F8D3-A646-826E-A3C68F8E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5CF08-C08B-F541-864E-D854322A3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Cost includes several elements</a:t>
            </a:r>
          </a:p>
          <a:p>
            <a:pPr lvl="1"/>
            <a:r>
              <a:rPr lang="en-US" dirty="0"/>
              <a:t>Collection cost e.g., Mechanical Turk</a:t>
            </a:r>
          </a:p>
          <a:p>
            <a:pPr lvl="1"/>
            <a:r>
              <a:rPr lang="en-US" dirty="0"/>
              <a:t>Licensing costs e.g., real-time stock ticker</a:t>
            </a:r>
          </a:p>
          <a:p>
            <a:pPr lvl="1"/>
            <a:r>
              <a:rPr lang="en-US" dirty="0"/>
              <a:t>Data Cleaning and integration costs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Not a one-time cost but ongoing expense</a:t>
            </a:r>
          </a:p>
          <a:p>
            <a:endParaRPr lang="en-US" dirty="0"/>
          </a:p>
          <a:p>
            <a:r>
              <a:rPr lang="en-US" dirty="0"/>
              <a:t>Often 80% of the work and expense of the a machine-learning/AI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F3D60-D8FF-4A43-BC14-F4663AD2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55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8F0E-C703-184B-98F4-6A5897450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69"/>
            <a:ext cx="8229600" cy="990600"/>
          </a:xfrm>
        </p:spPr>
        <p:txBody>
          <a:bodyPr/>
          <a:lstStyle/>
          <a:p>
            <a:r>
              <a:rPr lang="en-US" dirty="0"/>
              <a:t>The Virtuous Cycle of 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DECC-0A85-6243-BA6C-655D110C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6261A-6888-D340-921C-618432CECC0F}"/>
              </a:ext>
            </a:extLst>
          </p:cNvPr>
          <p:cNvSpPr txBox="1"/>
          <p:nvPr/>
        </p:nvSpPr>
        <p:spPr>
          <a:xfrm>
            <a:off x="3861775" y="2415036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0D951-072B-9A4B-B253-5C060EA6535B}"/>
              </a:ext>
            </a:extLst>
          </p:cNvPr>
          <p:cNvSpPr txBox="1"/>
          <p:nvPr/>
        </p:nvSpPr>
        <p:spPr>
          <a:xfrm>
            <a:off x="5223354" y="4288338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C708D-8643-D049-B739-89A0BAF2EE77}"/>
              </a:ext>
            </a:extLst>
          </p:cNvPr>
          <p:cNvSpPr txBox="1"/>
          <p:nvPr/>
        </p:nvSpPr>
        <p:spPr>
          <a:xfrm>
            <a:off x="2204580" y="4288338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Product</a:t>
            </a:r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5B8C029F-FF09-DF4E-97C4-22D52290E967}"/>
              </a:ext>
            </a:extLst>
          </p:cNvPr>
          <p:cNvCxnSpPr>
            <a:stCxn id="6" idx="2"/>
            <a:endCxn id="7" idx="2"/>
          </p:cNvCxnSpPr>
          <p:nvPr/>
        </p:nvCxnSpPr>
        <p:spPr>
          <a:xfrm rot="5400000">
            <a:off x="4281591" y="3295920"/>
            <a:ext cx="12700" cy="2908167"/>
          </a:xfrm>
          <a:prstGeom prst="curvedConnector3">
            <a:avLst>
              <a:gd name="adj1" fmla="val 6041110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B431D41C-743D-E24D-8BE6-51DA346DACDC}"/>
              </a:ext>
            </a:extLst>
          </p:cNvPr>
          <p:cNvCxnSpPr>
            <a:stCxn id="7" idx="0"/>
            <a:endCxn id="5" idx="1"/>
          </p:cNvCxnSpPr>
          <p:nvPr/>
        </p:nvCxnSpPr>
        <p:spPr>
          <a:xfrm rot="5400000" flipH="1" flipV="1">
            <a:off x="2523407" y="2949970"/>
            <a:ext cx="1642469" cy="1034268"/>
          </a:xfrm>
          <a:prstGeom prst="curved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0EE1B802-A8DD-8844-8438-660827ED9D0E}"/>
              </a:ext>
            </a:extLst>
          </p:cNvPr>
          <p:cNvCxnSpPr>
            <a:stCxn id="5" idx="3"/>
            <a:endCxn id="6" idx="0"/>
          </p:cNvCxnSpPr>
          <p:nvPr/>
        </p:nvCxnSpPr>
        <p:spPr>
          <a:xfrm>
            <a:off x="4697260" y="2645869"/>
            <a:ext cx="1038414" cy="1642469"/>
          </a:xfrm>
          <a:prstGeom prst="curved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7341E7-DF6B-254E-AB67-1EAA5DCD9DA6}"/>
              </a:ext>
            </a:extLst>
          </p:cNvPr>
          <p:cNvGrpSpPr/>
          <p:nvPr/>
        </p:nvGrpSpPr>
        <p:grpSpPr>
          <a:xfrm>
            <a:off x="3593253" y="916149"/>
            <a:ext cx="1372527" cy="1560558"/>
            <a:chOff x="3963144" y="1772816"/>
            <a:chExt cx="1905000" cy="2743200"/>
          </a:xfrm>
        </p:grpSpPr>
        <p:sp>
          <p:nvSpPr>
            <p:cNvPr id="32" name="AutoShape 7">
              <a:extLst>
                <a:ext uri="{FF2B5EF4-FFF2-40B4-BE49-F238E27FC236}">
                  <a16:creationId xmlns:a16="http://schemas.microsoft.com/office/drawing/2014/main" id="{CCC559BE-B27A-1242-9408-879AF21E5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144" y="1772816"/>
              <a:ext cx="1905000" cy="2743200"/>
            </a:xfrm>
            <a:prstGeom prst="can">
              <a:avLst>
                <a:gd name="adj" fmla="val 1508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2C41993C-1A46-2742-846F-BA3D4DC6E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9344" y="2166392"/>
              <a:ext cx="1752600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0C827B5-D298-A944-B0BE-74CF18357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066" y="4518738"/>
            <a:ext cx="2972574" cy="1607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703D425-A700-BF49-9D31-9E8DD9A81C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5" y="4745621"/>
            <a:ext cx="2484333" cy="149140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AACD69C-B8C5-0842-98B3-A0619FBC03AF}"/>
              </a:ext>
            </a:extLst>
          </p:cNvPr>
          <p:cNvSpPr txBox="1"/>
          <p:nvPr/>
        </p:nvSpPr>
        <p:spPr>
          <a:xfrm>
            <a:off x="239488" y="6496600"/>
            <a:ext cx="1771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eriktrautman.com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732C57F-DB63-CD40-AD0C-8ADAC9AAA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88" y="1577078"/>
            <a:ext cx="2118370" cy="7767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9C70EF3-9F95-604F-8705-71232AAC8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504" y="838927"/>
            <a:ext cx="2366436" cy="23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A132E5B9-4231-B24B-8498-4B58C1FFE2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… and Isaac Newton</a:t>
            </a:r>
          </a:p>
        </p:txBody>
      </p:sp>
      <p:pic>
        <p:nvPicPr>
          <p:cNvPr id="143364" name="Picture 4">
            <a:extLst>
              <a:ext uri="{FF2B5EF4-FFF2-40B4-BE49-F238E27FC236}">
                <a16:creationId xmlns:a16="http://schemas.microsoft.com/office/drawing/2014/main" id="{DBBE84DC-7B4C-A34B-9F4F-997A2A8C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21431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365" name="Picture 5">
            <a:extLst>
              <a:ext uri="{FF2B5EF4-FFF2-40B4-BE49-F238E27FC236}">
                <a16:creationId xmlns:a16="http://schemas.microsoft.com/office/drawing/2014/main" id="{4DCCD137-4A24-C546-92BA-747E3B7D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3714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368" name="Picture 8">
            <a:extLst>
              <a:ext uri="{FF2B5EF4-FFF2-40B4-BE49-F238E27FC236}">
                <a16:creationId xmlns:a16="http://schemas.microsoft.com/office/drawing/2014/main" id="{CF693DE6-DE09-B549-9A46-11DD1BEA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35337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369" name="Picture 9">
            <a:extLst>
              <a:ext uri="{FF2B5EF4-FFF2-40B4-BE49-F238E27FC236}">
                <a16:creationId xmlns:a16="http://schemas.microsoft.com/office/drawing/2014/main" id="{8C763EF5-A04A-9841-9F88-DACF4CED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362200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690122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F0889-7391-3E4B-916E-D32A10AB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Explore/Exploit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2DB98-3AA6-7C41-A4D6-5D233D30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07950-AC34-7849-AC62-450055EDE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8702"/>
            <a:ext cx="8409353" cy="33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10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Rocketship.vc</a:t>
            </a:r>
            <a:r>
              <a:rPr lang="en-US" dirty="0"/>
              <a:t>: company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7881" y="1082126"/>
            <a:ext cx="46766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How to tradeoff data sources based on </a:t>
            </a:r>
            <a:r>
              <a:rPr lang="en-US" sz="2400" dirty="0">
                <a:solidFill>
                  <a:srgbClr val="0070C0"/>
                </a:solidFill>
              </a:rPr>
              <a:t>Quantity, Quality, Structure, Freshness, and Cost</a:t>
            </a:r>
            <a:r>
              <a:rPr lang="en-US" sz="2400" dirty="0"/>
              <a:t>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Which subset of data sources yields the </a:t>
            </a:r>
            <a:r>
              <a:rPr lang="en-US" sz="2400" dirty="0">
                <a:solidFill>
                  <a:srgbClr val="0070C0"/>
                </a:solidFill>
              </a:rPr>
              <a:t>best model</a:t>
            </a:r>
            <a:r>
              <a:rPr lang="en-US" sz="2400" dirty="0"/>
              <a:t>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Which subset of data sources will identify promising companies </a:t>
            </a:r>
            <a:r>
              <a:rPr lang="en-US" sz="2400" dirty="0">
                <a:solidFill>
                  <a:srgbClr val="0070C0"/>
                </a:solidFill>
              </a:rPr>
              <a:t>most quickly</a:t>
            </a:r>
            <a:r>
              <a:rPr lang="en-US" sz="2400" dirty="0"/>
              <a:t>?</a:t>
            </a:r>
          </a:p>
          <a:p>
            <a:pPr marL="800100" lvl="1" indent="-342900">
              <a:buFont typeface="Arial" charset="0"/>
              <a:buChar char="•"/>
            </a:pPr>
            <a:endParaRPr lang="en-US" sz="2400" dirty="0"/>
          </a:p>
          <a:p>
            <a:pPr marL="342900" lvl="1" indent="-342900"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760" y="991922"/>
            <a:ext cx="2829560" cy="4457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38" y="1692734"/>
            <a:ext cx="2886115" cy="5602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238" y="2508073"/>
            <a:ext cx="1924042" cy="8850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238" y="3648225"/>
            <a:ext cx="2754169" cy="8719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38" y="4775241"/>
            <a:ext cx="2886115" cy="6113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38" y="5767024"/>
            <a:ext cx="2618740" cy="432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9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23"/>
    </mc:Choice>
    <mc:Fallback xmlns="">
      <p:transition spd="slow" advTm="13182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32BCCBB9-2D0A-044C-86B7-E7699C0E9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Classical Model</a:t>
            </a:r>
          </a:p>
        </p:txBody>
      </p:sp>
      <p:pic>
        <p:nvPicPr>
          <p:cNvPr id="145412" name="Picture 4">
            <a:extLst>
              <a:ext uri="{FF2B5EF4-FFF2-40B4-BE49-F238E27FC236}">
                <a16:creationId xmlns:a16="http://schemas.microsoft.com/office/drawing/2014/main" id="{4C487E95-A389-9A42-9EB3-71DF68B2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27622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5414" name="AutoShape 6">
            <a:extLst>
              <a:ext uri="{FF2B5EF4-FFF2-40B4-BE49-F238E27FC236}">
                <a16:creationId xmlns:a16="http://schemas.microsoft.com/office/drawing/2014/main" id="{C1A3F167-7E4D-424B-A97E-CEB6EDD153E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619250" y="2571750"/>
            <a:ext cx="3962400" cy="1562100"/>
          </a:xfrm>
          <a:custGeom>
            <a:avLst/>
            <a:gdLst>
              <a:gd name="T0" fmla="*/ 3072694 w 21600"/>
              <a:gd name="T1" fmla="*/ 781050 h 21600"/>
              <a:gd name="T2" fmla="*/ 1981200 w 21600"/>
              <a:gd name="T3" fmla="*/ 1562100 h 21600"/>
              <a:gd name="T4" fmla="*/ 889706 w 21600"/>
              <a:gd name="T5" fmla="*/ 781050 h 21600"/>
              <a:gd name="T6" fmla="*/ 19812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650 w 21600"/>
              <a:gd name="T13" fmla="*/ 6650 h 21600"/>
              <a:gd name="T14" fmla="*/ 14950 w 21600"/>
              <a:gd name="T15" fmla="*/ 1495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700" y="21600"/>
                </a:lnTo>
                <a:lnTo>
                  <a:pt x="119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5" name="Rectangle 7">
            <a:extLst>
              <a:ext uri="{FF2B5EF4-FFF2-40B4-BE49-F238E27FC236}">
                <a16:creationId xmlns:a16="http://schemas.microsoft.com/office/drawing/2014/main" id="{5A6E8589-AB70-7542-8DC1-C3C4A59DB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124200"/>
            <a:ext cx="914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latin typeface="Arial" charset="0"/>
                <a:ea typeface="ＭＳ Ｐゴシック" charset="0"/>
              </a:rPr>
              <a:t>F = ma</a:t>
            </a:r>
          </a:p>
        </p:txBody>
      </p:sp>
      <p:sp>
        <p:nvSpPr>
          <p:cNvPr id="145416" name="AutoShape 8">
            <a:extLst>
              <a:ext uri="{FF2B5EF4-FFF2-40B4-BE49-F238E27FC236}">
                <a16:creationId xmlns:a16="http://schemas.microsoft.com/office/drawing/2014/main" id="{27698EEA-B189-7440-8328-C34EE0404E2F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4114800" y="2667000"/>
            <a:ext cx="3962400" cy="1371600"/>
          </a:xfrm>
          <a:custGeom>
            <a:avLst/>
            <a:gdLst>
              <a:gd name="T0" fmla="*/ 3072694 w 21600"/>
              <a:gd name="T1" fmla="*/ 685800 h 21600"/>
              <a:gd name="T2" fmla="*/ 1981200 w 21600"/>
              <a:gd name="T3" fmla="*/ 1371600 h 21600"/>
              <a:gd name="T4" fmla="*/ 889706 w 21600"/>
              <a:gd name="T5" fmla="*/ 685800 h 21600"/>
              <a:gd name="T6" fmla="*/ 19812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650 w 21600"/>
              <a:gd name="T13" fmla="*/ 6650 h 21600"/>
              <a:gd name="T14" fmla="*/ 14950 w 21600"/>
              <a:gd name="T15" fmla="*/ 1495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700" y="21600"/>
                </a:lnTo>
                <a:lnTo>
                  <a:pt x="119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5417" name="Picture 9">
            <a:extLst>
              <a:ext uri="{FF2B5EF4-FFF2-40B4-BE49-F238E27FC236}">
                <a16:creationId xmlns:a16="http://schemas.microsoft.com/office/drawing/2014/main" id="{560014E6-2DB0-C644-8A92-120336E69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998538"/>
            <a:ext cx="16764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5420" name="Picture 12">
            <a:extLst>
              <a:ext uri="{FF2B5EF4-FFF2-40B4-BE49-F238E27FC236}">
                <a16:creationId xmlns:a16="http://schemas.microsoft.com/office/drawing/2014/main" id="{9E7485BD-8C5A-264C-84BB-8B37C58E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057400"/>
            <a:ext cx="15525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5418" name="Picture 10">
            <a:extLst>
              <a:ext uri="{FF2B5EF4-FFF2-40B4-BE49-F238E27FC236}">
                <a16:creationId xmlns:a16="http://schemas.microsoft.com/office/drawing/2014/main" id="{22A64F45-54D2-7747-83F5-97E8A4465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657600"/>
            <a:ext cx="1828800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5421" name="Text Box 13">
            <a:extLst>
              <a:ext uri="{FF2B5EF4-FFF2-40B4-BE49-F238E27FC236}">
                <a16:creationId xmlns:a16="http://schemas.microsoft.com/office/drawing/2014/main" id="{E172729E-5EA3-DD41-9C42-ABC70E8D0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718175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145422" name="Text Box 14">
            <a:extLst>
              <a:ext uri="{FF2B5EF4-FFF2-40B4-BE49-F238E27FC236}">
                <a16:creationId xmlns:a16="http://schemas.microsoft.com/office/drawing/2014/main" id="{7A8E2653-57C8-B745-8065-514B3A895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638800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</a:rPr>
              <a:t>Theory</a:t>
            </a:r>
          </a:p>
        </p:txBody>
      </p:sp>
      <p:sp>
        <p:nvSpPr>
          <p:cNvPr id="145423" name="Text Box 15">
            <a:extLst>
              <a:ext uri="{FF2B5EF4-FFF2-40B4-BE49-F238E27FC236}">
                <a16:creationId xmlns:a16="http://schemas.microsoft.com/office/drawing/2014/main" id="{259D485F-1AF0-F24A-8060-AF358BDF1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350" y="56388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423866112"/>
      </p:ext>
    </p:extLst>
  </p:cSld>
  <p:clrMapOvr>
    <a:masterClrMapping/>
  </p:clrMapOvr>
  <p:transition>
    <p:cover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50-fold Growth from 2010 to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1579" cy="690955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28132" y="1606838"/>
            <a:ext cx="2461382" cy="250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2014: More bits in the digital universe than stars in the physical universe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9"/>
    </mc:Choice>
    <mc:Fallback xmlns="">
      <p:transition spd="slow" advTm="5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378" y="6048808"/>
            <a:ext cx="8229600" cy="57357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world creates </a:t>
            </a:r>
            <a:r>
              <a:rPr lang="en-US" dirty="0">
                <a:solidFill>
                  <a:srgbClr val="0070C0"/>
                </a:solidFill>
              </a:rPr>
              <a:t>1.7MB of data per minute per person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52" y="898698"/>
            <a:ext cx="3059084" cy="3183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411" y="691653"/>
            <a:ext cx="4198389" cy="2363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699241"/>
            <a:ext cx="3615058" cy="3241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18" y="3411186"/>
            <a:ext cx="3779982" cy="2591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6507735"/>
            <a:ext cx="3408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</a:t>
            </a:r>
            <a:r>
              <a:rPr lang="en-US" sz="1400">
                <a:solidFill>
                  <a:schemeClr val="bg1"/>
                </a:solidFill>
              </a:rPr>
              <a:t>Digital Universe -- IDC Report, 2014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4"/>
    </mc:Choice>
    <mc:Fallback xmlns="">
      <p:transition spd="slow" advTm="3291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9345E90-C03A-0949-962D-214E8DF85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Model-based decision making</a:t>
            </a:r>
          </a:p>
        </p:txBody>
      </p:sp>
      <p:sp>
        <p:nvSpPr>
          <p:cNvPr id="147463" name="AutoShape 7">
            <a:extLst>
              <a:ext uri="{FF2B5EF4-FFF2-40B4-BE49-F238E27FC236}">
                <a16:creationId xmlns:a16="http://schemas.microsoft.com/office/drawing/2014/main" id="{84FD7E53-34AD-8B45-B47B-C36A50BCE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05000"/>
            <a:ext cx="1905000" cy="2743200"/>
          </a:xfrm>
          <a:prstGeom prst="can">
            <a:avLst>
              <a:gd name="adj" fmla="val 1508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pic>
        <p:nvPicPr>
          <p:cNvPr id="147464" name="Picture 8">
            <a:extLst>
              <a:ext uri="{FF2B5EF4-FFF2-40B4-BE49-F238E27FC236}">
                <a16:creationId xmlns:a16="http://schemas.microsoft.com/office/drawing/2014/main" id="{26E41E6B-4254-4B41-83C0-BA2FD889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7465" name="AutoShape 9">
            <a:extLst>
              <a:ext uri="{FF2B5EF4-FFF2-40B4-BE49-F238E27FC236}">
                <a16:creationId xmlns:a16="http://schemas.microsoft.com/office/drawing/2014/main" id="{538C99BB-FEB6-004D-AA04-3561F1851B8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14400" y="2514600"/>
            <a:ext cx="3962400" cy="1524000"/>
          </a:xfrm>
          <a:custGeom>
            <a:avLst/>
            <a:gdLst>
              <a:gd name="T0" fmla="*/ 3134515 w 21600"/>
              <a:gd name="T1" fmla="*/ 762000 h 21600"/>
              <a:gd name="T2" fmla="*/ 1981200 w 21600"/>
              <a:gd name="T3" fmla="*/ 1524000 h 21600"/>
              <a:gd name="T4" fmla="*/ 827885 w 21600"/>
              <a:gd name="T5" fmla="*/ 762000 h 21600"/>
              <a:gd name="T6" fmla="*/ 19812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13 w 21600"/>
              <a:gd name="T13" fmla="*/ 6313 h 21600"/>
              <a:gd name="T14" fmla="*/ 15287 w 21600"/>
              <a:gd name="T15" fmla="*/ 152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025" y="21600"/>
                </a:lnTo>
                <a:lnTo>
                  <a:pt x="1257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6" name="Rectangle 10">
            <a:extLst>
              <a:ext uri="{FF2B5EF4-FFF2-40B4-BE49-F238E27FC236}">
                <a16:creationId xmlns:a16="http://schemas.microsoft.com/office/drawing/2014/main" id="{9A92418A-F0AC-F64C-A02E-781276248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914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Arial" charset="0"/>
                <a:ea typeface="ＭＳ Ｐゴシック" charset="0"/>
              </a:rPr>
              <a:t>Model</a:t>
            </a:r>
          </a:p>
        </p:txBody>
      </p:sp>
      <p:sp>
        <p:nvSpPr>
          <p:cNvPr id="147468" name="AutoShape 12">
            <a:extLst>
              <a:ext uri="{FF2B5EF4-FFF2-40B4-BE49-F238E27FC236}">
                <a16:creationId xmlns:a16="http://schemas.microsoft.com/office/drawing/2014/main" id="{0DDA01C6-A16C-794F-BA77-886661F278FF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3505200" y="2514600"/>
            <a:ext cx="3962400" cy="1524000"/>
          </a:xfrm>
          <a:custGeom>
            <a:avLst/>
            <a:gdLst>
              <a:gd name="T0" fmla="*/ 3134515 w 21600"/>
              <a:gd name="T1" fmla="*/ 762000 h 21600"/>
              <a:gd name="T2" fmla="*/ 1981200 w 21600"/>
              <a:gd name="T3" fmla="*/ 1524000 h 21600"/>
              <a:gd name="T4" fmla="*/ 827885 w 21600"/>
              <a:gd name="T5" fmla="*/ 762000 h 21600"/>
              <a:gd name="T6" fmla="*/ 19812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13 w 21600"/>
              <a:gd name="T13" fmla="*/ 6313 h 21600"/>
              <a:gd name="T14" fmla="*/ 15287 w 21600"/>
              <a:gd name="T15" fmla="*/ 152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025" y="21600"/>
                </a:lnTo>
                <a:lnTo>
                  <a:pt x="1257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9" name="Text Box 13">
            <a:extLst>
              <a:ext uri="{FF2B5EF4-FFF2-40B4-BE49-F238E27FC236}">
                <a16:creationId xmlns:a16="http://schemas.microsoft.com/office/drawing/2014/main" id="{2372FEB7-92E5-8F46-A67B-B133B16F3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336" y="1508530"/>
            <a:ext cx="17107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Neural Nets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Regression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Decision Trees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47470" name="Text Box 14">
            <a:extLst>
              <a:ext uri="{FF2B5EF4-FFF2-40B4-BE49-F238E27FC236}">
                <a16:creationId xmlns:a16="http://schemas.microsoft.com/office/drawing/2014/main" id="{F094F9BE-71A3-2D4D-A87B-2C37D8EE5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602288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147471" name="Text Box 15">
            <a:extLst>
              <a:ext uri="{FF2B5EF4-FFF2-40B4-BE49-F238E27FC236}">
                <a16:creationId xmlns:a16="http://schemas.microsoft.com/office/drawing/2014/main" id="{CB41FB85-9DD1-DC4B-83F9-DE49F2064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5602288"/>
            <a:ext cx="106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charset="0"/>
                <a:ea typeface="ＭＳ Ｐゴシック" charset="0"/>
              </a:rPr>
              <a:t>Model</a:t>
            </a:r>
          </a:p>
        </p:txBody>
      </p:sp>
      <p:sp>
        <p:nvSpPr>
          <p:cNvPr id="147472" name="Text Box 16">
            <a:extLst>
              <a:ext uri="{FF2B5EF4-FFF2-40B4-BE49-F238E27FC236}">
                <a16:creationId xmlns:a16="http://schemas.microsoft.com/office/drawing/2014/main" id="{52D54E03-BB1D-504A-8C8A-612B18DB6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5" y="5602288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charset="0"/>
                <a:ea typeface="ＭＳ Ｐゴシック" charset="0"/>
              </a:rPr>
              <a:t>Predictions</a:t>
            </a:r>
          </a:p>
        </p:txBody>
      </p:sp>
      <p:pic>
        <p:nvPicPr>
          <p:cNvPr id="147473" name="Picture 17">
            <a:extLst>
              <a:ext uri="{FF2B5EF4-FFF2-40B4-BE49-F238E27FC236}">
                <a16:creationId xmlns:a16="http://schemas.microsoft.com/office/drawing/2014/main" id="{5739C601-BC1D-DB44-B256-99BFD469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24384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7474" name="Picture 18">
            <a:extLst>
              <a:ext uri="{FF2B5EF4-FFF2-40B4-BE49-F238E27FC236}">
                <a16:creationId xmlns:a16="http://schemas.microsoft.com/office/drawing/2014/main" id="{24BF31A4-7284-A74A-804E-37EB7FAB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12001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437163"/>
      </p:ext>
    </p:extLst>
  </p:cSld>
  <p:clrMapOvr>
    <a:masterClrMapping/>
  </p:clrMapOvr>
  <p:transition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Evolution of data-driven apps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507CE-B072-F045-956C-62044266B3B9}"/>
              </a:ext>
            </a:extLst>
          </p:cNvPr>
          <p:cNvSpPr txBox="1"/>
          <p:nvPr/>
        </p:nvSpPr>
        <p:spPr>
          <a:xfrm>
            <a:off x="685800" y="3712191"/>
            <a:ext cx="5556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From 1990 to the present day</a:t>
            </a:r>
          </a:p>
        </p:txBody>
      </p:sp>
    </p:spTree>
    <p:extLst>
      <p:ext uri="{BB962C8B-B14F-4D97-AF65-F5344CB8AC3E}">
        <p14:creationId xmlns:p14="http://schemas.microsoft.com/office/powerpoint/2010/main" val="14559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"/>
    </mc:Choice>
    <mc:Fallback xmlns="">
      <p:transition spd="slow" advTm="364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48742</TotalTime>
  <Words>622</Words>
  <Application>Microsoft Macintosh PowerPoint</Application>
  <PresentationFormat>On-screen Show (4:3)</PresentationFormat>
  <Paragraphs>174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Clarity</vt:lpstr>
      <vt:lpstr>Data: The Raw Material</vt:lpstr>
      <vt:lpstr>Tycho Brahe</vt:lpstr>
      <vt:lpstr>Johannes Kepler</vt:lpstr>
      <vt:lpstr>… and Isaac Newton</vt:lpstr>
      <vt:lpstr>The Classical Model</vt:lpstr>
      <vt:lpstr>50-fold Growth from 2010 to 2020</vt:lpstr>
      <vt:lpstr>Sources of Data</vt:lpstr>
      <vt:lpstr>Model-based decision making</vt:lpstr>
      <vt:lpstr>The Evolution of data-driven apps</vt:lpstr>
      <vt:lpstr>Follow the Data!</vt:lpstr>
      <vt:lpstr>Data driven apps: The First Generation</vt:lpstr>
      <vt:lpstr>First Gen Example: Market Baskets</vt:lpstr>
      <vt:lpstr>First Gen Example: Recommendations</vt:lpstr>
      <vt:lpstr>Data-driven apps: The Second Generation</vt:lpstr>
      <vt:lpstr>Second Gen Example</vt:lpstr>
      <vt:lpstr>Second Gen Example: Zestimates</vt:lpstr>
      <vt:lpstr>Data-Driven Apps: The Third Generation</vt:lpstr>
      <vt:lpstr>Third Gen Examples</vt:lpstr>
      <vt:lpstr>The Fourth Generation: Training Data</vt:lpstr>
      <vt:lpstr>Crowdsourcing democratizes ML</vt:lpstr>
      <vt:lpstr>Example: Transcribing bib numbers</vt:lpstr>
      <vt:lpstr>Dawn of Deep Learning</vt:lpstr>
      <vt:lpstr>Fourth Gen Examples</vt:lpstr>
      <vt:lpstr>Combining data sets</vt:lpstr>
      <vt:lpstr>Example: Google Search</vt:lpstr>
      <vt:lpstr>The Data Market and Data Brokers</vt:lpstr>
      <vt:lpstr>Data Collection fundamentals</vt:lpstr>
      <vt:lpstr>Key Concepts</vt:lpstr>
      <vt:lpstr>Quantity</vt:lpstr>
      <vt:lpstr>Breadth and Depth</vt:lpstr>
      <vt:lpstr>Structure</vt:lpstr>
      <vt:lpstr>Graph Data</vt:lpstr>
      <vt:lpstr>Data Quality</vt:lpstr>
      <vt:lpstr>Data Quality: Sample Bias</vt:lpstr>
      <vt:lpstr>Data Quality: Prejudice/Stereotype Bias Algorithmic Law Enforcement</vt:lpstr>
      <vt:lpstr>Data Quality: Measurement Bias</vt:lpstr>
      <vt:lpstr>Data Freshness</vt:lpstr>
      <vt:lpstr>Data Cost</vt:lpstr>
      <vt:lpstr>The Virtuous Cycle of Data Collection</vt:lpstr>
      <vt:lpstr>Explore/Exploit</vt:lpstr>
      <vt:lpstr>Rocketship.vc: company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app  rank prediction</dc:title>
  <dc:creator>Anand Rajaraman</dc:creator>
  <cp:lastModifiedBy>Abhay Agarwal</cp:lastModifiedBy>
  <cp:revision>327</cp:revision>
  <dcterms:created xsi:type="dcterms:W3CDTF">2016-03-03T21:12:01Z</dcterms:created>
  <dcterms:modified xsi:type="dcterms:W3CDTF">2022-05-20T23:21:08Z</dcterms:modified>
</cp:coreProperties>
</file>