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5143500" cx="9144000"/>
  <p:notesSz cx="6858000" cy="9144000"/>
  <p:embeddedFontLst>
    <p:embeddedFont>
      <p:font typeface="Gill Sans"/>
      <p:regular r:id="rId34"/>
      <p:bold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41C5A137-DA63-48B8-B527-58B2035F12B1}">
  <a:tblStyle styleId="{41C5A137-DA63-48B8-B527-58B2035F12B1}"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GillSans-bold.fntdata"/><Relationship Id="rId12" Type="http://schemas.openxmlformats.org/officeDocument/2006/relationships/slide" Target="slides/slide6.xml"/><Relationship Id="rId34" Type="http://schemas.openxmlformats.org/officeDocument/2006/relationships/font" Target="fonts/GillSans-regular.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teachablemachine.withgoogle.com/" TargetMode="External"/><Relationship Id="rId3" Type="http://schemas.openxmlformats.org/officeDocument/2006/relationships/hyperlink" Target="https://github.com/dlab-berkeley/R-Fundamentals"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oolors.co/83c4e4-ff99c8-fcf6bd-d0f4de-e4c1f9" TargetMode="Externa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oolors.co/83c4e4-ff99c8-fcf6bd-d0f4de-e4c1f9" TargetMode="Externa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oolors.co/83c4e4-ff99c8-fcf6bd-d0f4de-e4c1f9"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oolors.co/83c4e4-ff99c8-fcf6bd-d0f4de-e4c1f9"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oolors.co/83c4e4-ff99c8-fcf6bd-d0f4de-e4c1f9" TargetMode="Externa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04800" lvl="1" marL="457200" rtl="0" algn="l">
              <a:lnSpc>
                <a:spcPct val="115000"/>
              </a:lnSpc>
              <a:spcBef>
                <a:spcPts val="0"/>
              </a:spcBef>
              <a:spcAft>
                <a:spcPts val="0"/>
              </a:spcAft>
              <a:buClr>
                <a:schemeClr val="dk1"/>
              </a:buClr>
              <a:buSzPts val="1200"/>
              <a:buChar char="○"/>
            </a:pPr>
            <a:r>
              <a:rPr lang="en" sz="1200">
                <a:solidFill>
                  <a:schemeClr val="dk1"/>
                </a:solidFill>
              </a:rPr>
              <a:t>Data flow in an ML system</a:t>
            </a:r>
            <a:endParaRPr sz="1200">
              <a:solidFill>
                <a:schemeClr val="dk1"/>
              </a:solidFill>
            </a:endParaRPr>
          </a:p>
          <a:p>
            <a:pPr indent="-304800" lvl="2" marL="914400" rtl="0" algn="l">
              <a:lnSpc>
                <a:spcPct val="115000"/>
              </a:lnSpc>
              <a:spcBef>
                <a:spcPts val="0"/>
              </a:spcBef>
              <a:spcAft>
                <a:spcPts val="0"/>
              </a:spcAft>
              <a:buClr>
                <a:schemeClr val="dk1"/>
              </a:buClr>
              <a:buSzPts val="1200"/>
              <a:buChar char="■"/>
            </a:pPr>
            <a:r>
              <a:rPr lang="en" sz="1200">
                <a:solidFill>
                  <a:schemeClr val="dk1"/>
                </a:solidFill>
              </a:rPr>
              <a:t>Example: </a:t>
            </a:r>
            <a:r>
              <a:rPr lang="en" sz="1200" u="sng">
                <a:solidFill>
                  <a:srgbClr val="1155CC"/>
                </a:solidFill>
                <a:hlinkClick r:id="rId2"/>
              </a:rPr>
              <a:t>https://teachablemachine.withgoogle.com/</a:t>
            </a:r>
            <a:r>
              <a:rPr lang="en" sz="1200">
                <a:solidFill>
                  <a:schemeClr val="dk1"/>
                </a:solidFill>
              </a:rPr>
              <a:t> </a:t>
            </a:r>
            <a:endParaRPr sz="1200">
              <a:solidFill>
                <a:schemeClr val="dk1"/>
              </a:solidFill>
            </a:endParaRPr>
          </a:p>
          <a:p>
            <a:pPr indent="-304800" lvl="2" marL="914400" rtl="0" algn="l">
              <a:lnSpc>
                <a:spcPct val="115000"/>
              </a:lnSpc>
              <a:spcBef>
                <a:spcPts val="0"/>
              </a:spcBef>
              <a:spcAft>
                <a:spcPts val="0"/>
              </a:spcAft>
              <a:buClr>
                <a:schemeClr val="dk1"/>
              </a:buClr>
              <a:buSzPts val="1200"/>
              <a:buChar char="■"/>
            </a:pPr>
            <a:r>
              <a:rPr lang="en" sz="1200">
                <a:solidFill>
                  <a:schemeClr val="dk1"/>
                </a:solidFill>
              </a:rPr>
              <a:t>Labs based on: </a:t>
            </a:r>
            <a:r>
              <a:rPr lang="en" sz="1200" u="sng">
                <a:solidFill>
                  <a:schemeClr val="hlink"/>
                </a:solidFill>
                <a:hlinkClick r:id="rId3"/>
              </a:rPr>
              <a:t>https://github.com/dlab-berkeley/R-Fundamentals</a:t>
            </a:r>
            <a:r>
              <a:rPr lang="en" sz="1200">
                <a:solidFill>
                  <a:schemeClr val="dk1"/>
                </a:solidFill>
              </a:rPr>
              <a:t> </a:t>
            </a:r>
            <a:endParaRPr sz="1200">
              <a:solidFill>
                <a:schemeClr val="dk1"/>
              </a:solidFill>
            </a:endParaRPr>
          </a:p>
          <a:p>
            <a:pPr indent="-304800" lvl="2" marL="914400" rtl="0" algn="l">
              <a:lnSpc>
                <a:spcPct val="115000"/>
              </a:lnSpc>
              <a:spcBef>
                <a:spcPts val="0"/>
              </a:spcBef>
              <a:spcAft>
                <a:spcPts val="0"/>
              </a:spcAft>
              <a:buClr>
                <a:schemeClr val="dk1"/>
              </a:buClr>
              <a:buSzPts val="1200"/>
              <a:buChar char="■"/>
            </a:pPr>
            <a:r>
              <a:rPr lang="en" sz="1200">
                <a:solidFill>
                  <a:schemeClr val="dk1"/>
                </a:solidFill>
              </a:rPr>
              <a:t>"Simple outline of learning"</a:t>
            </a:r>
            <a:endParaRPr sz="1200">
              <a:solidFill>
                <a:schemeClr val="dk1"/>
              </a:solidFill>
            </a:endParaRPr>
          </a:p>
          <a:p>
            <a:pPr indent="-304800" lvl="3" marL="1371600" rtl="0" algn="l">
              <a:lnSpc>
                <a:spcPct val="115000"/>
              </a:lnSpc>
              <a:spcBef>
                <a:spcPts val="0"/>
              </a:spcBef>
              <a:spcAft>
                <a:spcPts val="0"/>
              </a:spcAft>
              <a:buClr>
                <a:schemeClr val="dk1"/>
              </a:buClr>
              <a:buSzPts val="1200"/>
              <a:buChar char="●"/>
            </a:pPr>
            <a:r>
              <a:rPr lang="en" sz="1200">
                <a:solidFill>
                  <a:schemeClr val="dk1"/>
                </a:solidFill>
              </a:rPr>
              <a:t>A learning system can be described at a high level as such</a:t>
            </a:r>
            <a:endParaRPr sz="1200">
              <a:solidFill>
                <a:schemeClr val="dk1"/>
              </a:solidFill>
            </a:endParaRPr>
          </a:p>
          <a:p>
            <a:pPr indent="-304800" lvl="3" marL="1371600" rtl="0" algn="l">
              <a:lnSpc>
                <a:spcPct val="115000"/>
              </a:lnSpc>
              <a:spcBef>
                <a:spcPts val="0"/>
              </a:spcBef>
              <a:spcAft>
                <a:spcPts val="0"/>
              </a:spcAft>
              <a:buClr>
                <a:schemeClr val="dk1"/>
              </a:buClr>
              <a:buSzPts val="1200"/>
              <a:buChar char="●"/>
            </a:pPr>
            <a:r>
              <a:rPr lang="en" sz="1200">
                <a:solidFill>
                  <a:schemeClr val="dk1"/>
                </a:solidFill>
              </a:rPr>
              <a:t>Step one observe one or more examples, step two find relevant features to interpret, step three create a rule that evaluates your features, apply that rule and output the result, and optionally to observe a "true" result and  use that to revise your features and rules. This is how humans learn from experience. Machine learning operates on the same structural principles. </a:t>
            </a:r>
            <a:endParaRPr sz="1200">
              <a:solidFill>
                <a:schemeClr val="dk1"/>
              </a:solidFill>
            </a:endParaRPr>
          </a:p>
          <a:p>
            <a:pPr indent="-304800" lvl="3" marL="1371600" rtl="0" algn="l">
              <a:lnSpc>
                <a:spcPct val="115000"/>
              </a:lnSpc>
              <a:spcBef>
                <a:spcPts val="0"/>
              </a:spcBef>
              <a:spcAft>
                <a:spcPts val="0"/>
              </a:spcAft>
              <a:buClr>
                <a:schemeClr val="dk1"/>
              </a:buClr>
              <a:buSzPts val="1200"/>
              <a:buChar char="●"/>
            </a:pPr>
            <a:r>
              <a:rPr lang="en" sz="1200">
                <a:solidFill>
                  <a:schemeClr val="dk1"/>
                </a:solidFill>
              </a:rPr>
              <a:t>Some people have outlined ML as taking up three 'categories' -- detection, prediction, and generation. [explain the three]. However, as designers, this classification limits our creative thinking skills, by ignoring the different kinds of human machine interaction that take place in between these distinctions. There's predictive detection, predictive generation, generative detection and so on. </a:t>
            </a:r>
            <a:endParaRPr sz="1200">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g4550bea6e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4550bea6e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g4550bea6e4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4550bea6e4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https://coolors.co/83c4e4-ff99c8-fcf6bd-d0f4de-e4c1f9</a:t>
            </a:r>
            <a:r>
              <a:rPr lang="en"/>
              <a: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What would this look like on a sheet of paper</a:t>
            </a:r>
            <a:endParaRPr/>
          </a:p>
          <a:p>
            <a:pPr indent="0" lvl="0" marL="0" rtl="0" algn="l">
              <a:spcBef>
                <a:spcPts val="0"/>
              </a:spcBef>
              <a:spcAft>
                <a:spcPts val="0"/>
              </a:spcAft>
              <a:buNone/>
            </a:pPr>
            <a:r>
              <a:rPr lang="en"/>
              <a:t>Key ideas and learning objectives into a visually digestable format</a:t>
            </a:r>
            <a:endParaRPr/>
          </a:p>
          <a:p>
            <a:pPr indent="0" lvl="0" marL="0" rtl="0" algn="l">
              <a:spcBef>
                <a:spcPts val="0"/>
              </a:spcBef>
              <a:spcAft>
                <a:spcPts val="0"/>
              </a:spcAft>
              <a:buNone/>
            </a:pPr>
            <a:r>
              <a:rPr lang="en"/>
              <a:t>5 pieces - but what is the designers role in each of these pieces, how do each of these benefit from design</a:t>
            </a:r>
            <a:endParaRPr/>
          </a:p>
          <a:p>
            <a:pPr indent="0" lvl="0" marL="0" rtl="0" algn="l">
              <a:spcBef>
                <a:spcPts val="0"/>
              </a:spcBef>
              <a:spcAft>
                <a:spcPts val="0"/>
              </a:spcAft>
              <a:buNone/>
            </a:pPr>
            <a:r>
              <a:rPr lang="en"/>
              <a:t>This is a process model for a ML thing, but misses the “why use ml” -- this is to go from stated problem to stated solution</a:t>
            </a:r>
            <a:endParaRPr/>
          </a:p>
          <a:p>
            <a:pPr indent="0" lvl="0" marL="0" rtl="0" algn="l">
              <a:spcBef>
                <a:spcPts val="0"/>
              </a:spcBef>
              <a:spcAft>
                <a:spcPts val="0"/>
              </a:spcAft>
              <a:buNone/>
            </a:pPr>
            <a:r>
              <a:rPr lang="en"/>
              <a:t>“Why do this?”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Model output + model interaction?</a:t>
            </a:r>
            <a:endParaRPr/>
          </a:p>
          <a:p>
            <a:pPr indent="0" lvl="0" marL="0" rtl="0" algn="l">
              <a:spcBef>
                <a:spcPts val="0"/>
              </a:spcBef>
              <a:spcAft>
                <a:spcPts val="0"/>
              </a:spcAft>
              <a:buNone/>
            </a:pPr>
            <a:r>
              <a:rPr lang="en"/>
              <a:t>Goal: have some form of presentation for this model - have a print out</a:t>
            </a:r>
            <a:endParaRPr/>
          </a:p>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Google Shape;198;g4550bea6e4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4550bea6e4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9" name="Shape 209"/>
        <p:cNvGrpSpPr/>
        <p:nvPr/>
      </p:nvGrpSpPr>
      <p:grpSpPr>
        <a:xfrm>
          <a:off x="0" y="0"/>
          <a:ext cx="0" cy="0"/>
          <a:chOff x="0" y="0"/>
          <a:chExt cx="0" cy="0"/>
        </a:xfrm>
      </p:grpSpPr>
      <p:sp>
        <p:nvSpPr>
          <p:cNvPr id="210" name="Google Shape;210;g43cbc6a940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43cbc6a940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5" name="Shape 215"/>
        <p:cNvGrpSpPr/>
        <p:nvPr/>
      </p:nvGrpSpPr>
      <p:grpSpPr>
        <a:xfrm>
          <a:off x="0" y="0"/>
          <a:ext cx="0" cy="0"/>
          <a:chOff x="0" y="0"/>
          <a:chExt cx="0" cy="0"/>
        </a:xfrm>
      </p:grpSpPr>
      <p:sp>
        <p:nvSpPr>
          <p:cNvPr id="216" name="Google Shape;216;g4550bea6e4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4550bea6e4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0" name="Shape 220"/>
        <p:cNvGrpSpPr/>
        <p:nvPr/>
      </p:nvGrpSpPr>
      <p:grpSpPr>
        <a:xfrm>
          <a:off x="0" y="0"/>
          <a:ext cx="0" cy="0"/>
          <a:chOff x="0" y="0"/>
          <a:chExt cx="0" cy="0"/>
        </a:xfrm>
      </p:grpSpPr>
      <p:sp>
        <p:nvSpPr>
          <p:cNvPr id="221" name="Google Shape;221;g3f89a64c85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 name="Google Shape;222;g3f89a64c8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6" name="Shape 236"/>
        <p:cNvGrpSpPr/>
        <p:nvPr/>
      </p:nvGrpSpPr>
      <p:grpSpPr>
        <a:xfrm>
          <a:off x="0" y="0"/>
          <a:ext cx="0" cy="0"/>
          <a:chOff x="0" y="0"/>
          <a:chExt cx="0" cy="0"/>
        </a:xfrm>
      </p:grpSpPr>
      <p:sp>
        <p:nvSpPr>
          <p:cNvPr id="237" name="Google Shape;237;g43cbc6a940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43cbc6a940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3" name="Shape 253"/>
        <p:cNvGrpSpPr/>
        <p:nvPr/>
      </p:nvGrpSpPr>
      <p:grpSpPr>
        <a:xfrm>
          <a:off x="0" y="0"/>
          <a:ext cx="0" cy="0"/>
          <a:chOff x="0" y="0"/>
          <a:chExt cx="0" cy="0"/>
        </a:xfrm>
      </p:grpSpPr>
      <p:sp>
        <p:nvSpPr>
          <p:cNvPr id="254" name="Google Shape;254;g43cbc6a940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43cbc6a940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0" name="Shape 260"/>
        <p:cNvGrpSpPr/>
        <p:nvPr/>
      </p:nvGrpSpPr>
      <p:grpSpPr>
        <a:xfrm>
          <a:off x="0" y="0"/>
          <a:ext cx="0" cy="0"/>
          <a:chOff x="0" y="0"/>
          <a:chExt cx="0" cy="0"/>
        </a:xfrm>
      </p:grpSpPr>
      <p:sp>
        <p:nvSpPr>
          <p:cNvPr id="261" name="Google Shape;261;g43cbc6a940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43cbc6a940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7" name="Shape 267"/>
        <p:cNvGrpSpPr/>
        <p:nvPr/>
      </p:nvGrpSpPr>
      <p:grpSpPr>
        <a:xfrm>
          <a:off x="0" y="0"/>
          <a:ext cx="0" cy="0"/>
          <a:chOff x="0" y="0"/>
          <a:chExt cx="0" cy="0"/>
        </a:xfrm>
      </p:grpSpPr>
      <p:sp>
        <p:nvSpPr>
          <p:cNvPr id="268" name="Google Shape;268;g43cbc6a940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43cbc6a940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448b0af57f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448b0af57f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https://coolors.co/83c4e4-ff99c8-fcf6bd-d0f4de-e4c1f9</a:t>
            </a:r>
            <a:r>
              <a:rPr lang="en"/>
              <a: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What would this look like on a sheet of paper</a:t>
            </a:r>
            <a:endParaRPr/>
          </a:p>
          <a:p>
            <a:pPr indent="0" lvl="0" marL="0" rtl="0" algn="l">
              <a:spcBef>
                <a:spcPts val="0"/>
              </a:spcBef>
              <a:spcAft>
                <a:spcPts val="0"/>
              </a:spcAft>
              <a:buNone/>
            </a:pPr>
            <a:r>
              <a:rPr lang="en"/>
              <a:t>Key ideas and learning objectives into a visually digestable format</a:t>
            </a:r>
            <a:endParaRPr/>
          </a:p>
          <a:p>
            <a:pPr indent="0" lvl="0" marL="0" rtl="0" algn="l">
              <a:spcBef>
                <a:spcPts val="0"/>
              </a:spcBef>
              <a:spcAft>
                <a:spcPts val="0"/>
              </a:spcAft>
              <a:buNone/>
            </a:pPr>
            <a:r>
              <a:rPr lang="en"/>
              <a:t>5 pieces - but what is the designers role in each of these pieces, how do each of these benefit from design</a:t>
            </a:r>
            <a:endParaRPr/>
          </a:p>
          <a:p>
            <a:pPr indent="0" lvl="0" marL="0" rtl="0" algn="l">
              <a:spcBef>
                <a:spcPts val="0"/>
              </a:spcBef>
              <a:spcAft>
                <a:spcPts val="0"/>
              </a:spcAft>
              <a:buNone/>
            </a:pPr>
            <a:r>
              <a:rPr lang="en"/>
              <a:t>This is a process model for a ML thing, but misses the “why use ml” -- this is to go from stated problem to stated solution</a:t>
            </a:r>
            <a:endParaRPr/>
          </a:p>
          <a:p>
            <a:pPr indent="0" lvl="0" marL="0" rtl="0" algn="l">
              <a:spcBef>
                <a:spcPts val="0"/>
              </a:spcBef>
              <a:spcAft>
                <a:spcPts val="0"/>
              </a:spcAft>
              <a:buNone/>
            </a:pPr>
            <a:r>
              <a:rPr lang="en"/>
              <a:t>“Why do this?”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Model output + model interaction?</a:t>
            </a:r>
            <a:endParaRPr/>
          </a:p>
          <a:p>
            <a:pPr indent="0" lvl="0" marL="0" rtl="0" algn="l">
              <a:spcBef>
                <a:spcPts val="0"/>
              </a:spcBef>
              <a:spcAft>
                <a:spcPts val="0"/>
              </a:spcAft>
              <a:buNone/>
            </a:pPr>
            <a:r>
              <a:rPr lang="en"/>
              <a:t>Goal: have some form of presentation for this model - have a print out</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Missing:</a:t>
            </a:r>
            <a:endParaRPr/>
          </a:p>
          <a:p>
            <a:pPr indent="-298450" lvl="0" marL="457200" rtl="0" algn="l">
              <a:spcBef>
                <a:spcPts val="0"/>
              </a:spcBef>
              <a:spcAft>
                <a:spcPts val="0"/>
              </a:spcAft>
              <a:buSzPts val="1100"/>
              <a:buChar char="●"/>
            </a:pPr>
            <a:r>
              <a:rPr lang="en"/>
              <a:t>Human element</a:t>
            </a:r>
            <a:endParaRPr/>
          </a:p>
          <a:p>
            <a:pPr indent="-298450" lvl="0" marL="457200" rtl="0" algn="l">
              <a:spcBef>
                <a:spcPts val="0"/>
              </a:spcBef>
              <a:spcAft>
                <a:spcPts val="0"/>
              </a:spcAft>
              <a:buSzPts val="1100"/>
              <a:buChar char="●"/>
            </a:pPr>
            <a:r>
              <a:rPr lang="en"/>
              <a:t>Data roadmap</a:t>
            </a:r>
            <a:endParaRPr/>
          </a:p>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5" name="Shape 285"/>
        <p:cNvGrpSpPr/>
        <p:nvPr/>
      </p:nvGrpSpPr>
      <p:grpSpPr>
        <a:xfrm>
          <a:off x="0" y="0"/>
          <a:ext cx="0" cy="0"/>
          <a:chOff x="0" y="0"/>
          <a:chExt cx="0" cy="0"/>
        </a:xfrm>
      </p:grpSpPr>
      <p:sp>
        <p:nvSpPr>
          <p:cNvPr id="286" name="Google Shape;286;g43cbc6a940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7" name="Google Shape;287;g43cbc6a940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https://elitedatascience.com/data-cleaning</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4" name="Shape 294"/>
        <p:cNvGrpSpPr/>
        <p:nvPr/>
      </p:nvGrpSpPr>
      <p:grpSpPr>
        <a:xfrm>
          <a:off x="0" y="0"/>
          <a:ext cx="0" cy="0"/>
          <a:chOff x="0" y="0"/>
          <a:chExt cx="0" cy="0"/>
        </a:xfrm>
      </p:grpSpPr>
      <p:sp>
        <p:nvSpPr>
          <p:cNvPr id="295" name="Google Shape;295;g43cbc6a940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43cbc6a940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https://elitedatascience.com/data-cleaning</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3" name="Shape 303"/>
        <p:cNvGrpSpPr/>
        <p:nvPr/>
      </p:nvGrpSpPr>
      <p:grpSpPr>
        <a:xfrm>
          <a:off x="0" y="0"/>
          <a:ext cx="0" cy="0"/>
          <a:chOff x="0" y="0"/>
          <a:chExt cx="0" cy="0"/>
        </a:xfrm>
      </p:grpSpPr>
      <p:sp>
        <p:nvSpPr>
          <p:cNvPr id="304" name="Google Shape;304;g43cbc6a940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5" name="Google Shape;305;g43cbc6a940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1" name="Shape 321"/>
        <p:cNvGrpSpPr/>
        <p:nvPr/>
      </p:nvGrpSpPr>
      <p:grpSpPr>
        <a:xfrm>
          <a:off x="0" y="0"/>
          <a:ext cx="0" cy="0"/>
          <a:chOff x="0" y="0"/>
          <a:chExt cx="0" cy="0"/>
        </a:xfrm>
      </p:grpSpPr>
      <p:sp>
        <p:nvSpPr>
          <p:cNvPr id="322" name="Google Shape;322;g43cbc6a940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43cbc6a940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8" name="Shape 328"/>
        <p:cNvGrpSpPr/>
        <p:nvPr/>
      </p:nvGrpSpPr>
      <p:grpSpPr>
        <a:xfrm>
          <a:off x="0" y="0"/>
          <a:ext cx="0" cy="0"/>
          <a:chOff x="0" y="0"/>
          <a:chExt cx="0" cy="0"/>
        </a:xfrm>
      </p:grpSpPr>
      <p:sp>
        <p:nvSpPr>
          <p:cNvPr id="329" name="Google Shape;329;g43cbc6a940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0" name="Google Shape;330;g43cbc6a940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https://thenewstack.io/what-machine-learning-can-and-cant-do/</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7" name="Shape 337"/>
        <p:cNvGrpSpPr/>
        <p:nvPr/>
      </p:nvGrpSpPr>
      <p:grpSpPr>
        <a:xfrm>
          <a:off x="0" y="0"/>
          <a:ext cx="0" cy="0"/>
          <a:chOff x="0" y="0"/>
          <a:chExt cx="0" cy="0"/>
        </a:xfrm>
      </p:grpSpPr>
      <p:sp>
        <p:nvSpPr>
          <p:cNvPr id="338" name="Google Shape;338;g43cbc6a940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43cbc6a940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4" name="Shape 354"/>
        <p:cNvGrpSpPr/>
        <p:nvPr/>
      </p:nvGrpSpPr>
      <p:grpSpPr>
        <a:xfrm>
          <a:off x="0" y="0"/>
          <a:ext cx="0" cy="0"/>
          <a:chOff x="0" y="0"/>
          <a:chExt cx="0" cy="0"/>
        </a:xfrm>
      </p:grpSpPr>
      <p:sp>
        <p:nvSpPr>
          <p:cNvPr id="355" name="Google Shape;355;g43cbc6a940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6" name="Google Shape;356;g43cbc6a940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2" name="Shape 362"/>
        <p:cNvGrpSpPr/>
        <p:nvPr/>
      </p:nvGrpSpPr>
      <p:grpSpPr>
        <a:xfrm>
          <a:off x="0" y="0"/>
          <a:ext cx="0" cy="0"/>
          <a:chOff x="0" y="0"/>
          <a:chExt cx="0" cy="0"/>
        </a:xfrm>
      </p:grpSpPr>
      <p:sp>
        <p:nvSpPr>
          <p:cNvPr id="363" name="Google Shape;363;g3f89a64c85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4" name="Google Shape;364;g3f89a64c85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46e53cc77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46e53cc77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https://coolors.co/83c4e4-ff99c8-fcf6bd-d0f4de-e4c1f9</a:t>
            </a:r>
            <a:r>
              <a:rPr lang="en"/>
              <a: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What would this look like on a sheet of paper</a:t>
            </a:r>
            <a:endParaRPr/>
          </a:p>
          <a:p>
            <a:pPr indent="0" lvl="0" marL="0" rtl="0" algn="l">
              <a:spcBef>
                <a:spcPts val="0"/>
              </a:spcBef>
              <a:spcAft>
                <a:spcPts val="0"/>
              </a:spcAft>
              <a:buNone/>
            </a:pPr>
            <a:r>
              <a:rPr lang="en"/>
              <a:t>Key ideas and learning objectives into a visually digestable format</a:t>
            </a:r>
            <a:endParaRPr/>
          </a:p>
          <a:p>
            <a:pPr indent="0" lvl="0" marL="0" rtl="0" algn="l">
              <a:spcBef>
                <a:spcPts val="0"/>
              </a:spcBef>
              <a:spcAft>
                <a:spcPts val="0"/>
              </a:spcAft>
              <a:buNone/>
            </a:pPr>
            <a:r>
              <a:rPr lang="en"/>
              <a:t>5 pieces - but what is the designers role in each of these pieces, how do each of these benefit from design</a:t>
            </a:r>
            <a:endParaRPr/>
          </a:p>
          <a:p>
            <a:pPr indent="0" lvl="0" marL="0" rtl="0" algn="l">
              <a:spcBef>
                <a:spcPts val="0"/>
              </a:spcBef>
              <a:spcAft>
                <a:spcPts val="0"/>
              </a:spcAft>
              <a:buNone/>
            </a:pPr>
            <a:r>
              <a:rPr lang="en"/>
              <a:t>This is a process model for a ML thing, but misses the “why use ml” -- this is to go from stated problem to stated solution</a:t>
            </a:r>
            <a:endParaRPr/>
          </a:p>
          <a:p>
            <a:pPr indent="0" lvl="0" marL="0" rtl="0" algn="l">
              <a:spcBef>
                <a:spcPts val="0"/>
              </a:spcBef>
              <a:spcAft>
                <a:spcPts val="0"/>
              </a:spcAft>
              <a:buNone/>
            </a:pPr>
            <a:r>
              <a:rPr lang="en"/>
              <a:t>“Why do this?”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Model output + model interaction?</a:t>
            </a:r>
            <a:endParaRPr/>
          </a:p>
          <a:p>
            <a:pPr indent="0" lvl="0" marL="0" rtl="0" algn="l">
              <a:spcBef>
                <a:spcPts val="0"/>
              </a:spcBef>
              <a:spcAft>
                <a:spcPts val="0"/>
              </a:spcAft>
              <a:buNone/>
            </a:pPr>
            <a:r>
              <a:rPr lang="en"/>
              <a:t>Goal: have some form of presentation for this model - have a print out</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Missing:</a:t>
            </a:r>
            <a:endParaRPr/>
          </a:p>
          <a:p>
            <a:pPr indent="-298450" lvl="0" marL="457200" rtl="0" algn="l">
              <a:spcBef>
                <a:spcPts val="0"/>
              </a:spcBef>
              <a:spcAft>
                <a:spcPts val="0"/>
              </a:spcAft>
              <a:buSzPts val="1100"/>
              <a:buChar char="●"/>
            </a:pPr>
            <a:r>
              <a:rPr lang="en"/>
              <a:t>Human element</a:t>
            </a:r>
            <a:endParaRPr/>
          </a:p>
          <a:p>
            <a:pPr indent="-298450" lvl="0" marL="457200" rtl="0" algn="l">
              <a:spcBef>
                <a:spcPts val="0"/>
              </a:spcBef>
              <a:spcAft>
                <a:spcPts val="0"/>
              </a:spcAft>
              <a:buSzPts val="1100"/>
              <a:buChar char="●"/>
            </a:pPr>
            <a:r>
              <a:rPr lang="en"/>
              <a:t>Data roadmap</a:t>
            </a:r>
            <a:endParaRPr/>
          </a:p>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4550bea6e4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4550bea6e4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https://coolors.co/83c4e4-ff99c8-fcf6bd-d0f4de-e4c1f9</a:t>
            </a:r>
            <a:r>
              <a:rPr lang="en"/>
              <a: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What would this look like on a sheet of paper</a:t>
            </a:r>
            <a:endParaRPr/>
          </a:p>
          <a:p>
            <a:pPr indent="0" lvl="0" marL="0" rtl="0" algn="l">
              <a:spcBef>
                <a:spcPts val="0"/>
              </a:spcBef>
              <a:spcAft>
                <a:spcPts val="0"/>
              </a:spcAft>
              <a:buNone/>
            </a:pPr>
            <a:r>
              <a:rPr lang="en"/>
              <a:t>Key ideas and learning objectives into a visually digestable format</a:t>
            </a:r>
            <a:endParaRPr/>
          </a:p>
          <a:p>
            <a:pPr indent="0" lvl="0" marL="0" rtl="0" algn="l">
              <a:spcBef>
                <a:spcPts val="0"/>
              </a:spcBef>
              <a:spcAft>
                <a:spcPts val="0"/>
              </a:spcAft>
              <a:buNone/>
            </a:pPr>
            <a:r>
              <a:rPr lang="en"/>
              <a:t>5 pieces - but what is the designers role in each of these pieces, how do each of these benefit from design</a:t>
            </a:r>
            <a:endParaRPr/>
          </a:p>
          <a:p>
            <a:pPr indent="0" lvl="0" marL="0" rtl="0" algn="l">
              <a:spcBef>
                <a:spcPts val="0"/>
              </a:spcBef>
              <a:spcAft>
                <a:spcPts val="0"/>
              </a:spcAft>
              <a:buNone/>
            </a:pPr>
            <a:r>
              <a:rPr lang="en"/>
              <a:t>This is a process model for a ML thing, but misses the “why use ml” -- this is to go from stated problem to stated solution</a:t>
            </a:r>
            <a:endParaRPr/>
          </a:p>
          <a:p>
            <a:pPr indent="0" lvl="0" marL="0" rtl="0" algn="l">
              <a:spcBef>
                <a:spcPts val="0"/>
              </a:spcBef>
              <a:spcAft>
                <a:spcPts val="0"/>
              </a:spcAft>
              <a:buNone/>
            </a:pPr>
            <a:r>
              <a:rPr lang="en"/>
              <a:t>“Why do this?”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Model output + model interaction?</a:t>
            </a:r>
            <a:endParaRPr/>
          </a:p>
          <a:p>
            <a:pPr indent="0" lvl="0" marL="0" rtl="0" algn="l">
              <a:spcBef>
                <a:spcPts val="0"/>
              </a:spcBef>
              <a:spcAft>
                <a:spcPts val="0"/>
              </a:spcAft>
              <a:buNone/>
            </a:pPr>
            <a:r>
              <a:rPr lang="en"/>
              <a:t>Goal: have some form of presentation for this model - have a print out</a:t>
            </a:r>
            <a:endParaRPr/>
          </a:p>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g448b0af57f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448b0af57f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g448b0af57f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448b0af57f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https://elitedatascience.com/data-cleaning</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4550bea6e4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4550bea6e4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https://coolors.co/83c4e4-ff99c8-fcf6bd-d0f4de-e4c1f9</a:t>
            </a:r>
            <a:r>
              <a:rPr lang="en"/>
              <a: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What would this look like on a sheet of paper</a:t>
            </a:r>
            <a:endParaRPr/>
          </a:p>
          <a:p>
            <a:pPr indent="0" lvl="0" marL="0" rtl="0" algn="l">
              <a:spcBef>
                <a:spcPts val="0"/>
              </a:spcBef>
              <a:spcAft>
                <a:spcPts val="0"/>
              </a:spcAft>
              <a:buNone/>
            </a:pPr>
            <a:r>
              <a:rPr lang="en"/>
              <a:t>Key ideas and learning objectives into a visually digestable format</a:t>
            </a:r>
            <a:endParaRPr/>
          </a:p>
          <a:p>
            <a:pPr indent="0" lvl="0" marL="0" rtl="0" algn="l">
              <a:spcBef>
                <a:spcPts val="0"/>
              </a:spcBef>
              <a:spcAft>
                <a:spcPts val="0"/>
              </a:spcAft>
              <a:buNone/>
            </a:pPr>
            <a:r>
              <a:rPr lang="en"/>
              <a:t>5 pieces - but what is the designers role in each of these pieces, how do each of these benefit from design</a:t>
            </a:r>
            <a:endParaRPr/>
          </a:p>
          <a:p>
            <a:pPr indent="0" lvl="0" marL="0" rtl="0" algn="l">
              <a:spcBef>
                <a:spcPts val="0"/>
              </a:spcBef>
              <a:spcAft>
                <a:spcPts val="0"/>
              </a:spcAft>
              <a:buNone/>
            </a:pPr>
            <a:r>
              <a:rPr lang="en"/>
              <a:t>This is a process model for a ML thing, but misses the “why use ml” -- this is to go from stated problem to stated solution</a:t>
            </a:r>
            <a:endParaRPr/>
          </a:p>
          <a:p>
            <a:pPr indent="0" lvl="0" marL="0" rtl="0" algn="l">
              <a:spcBef>
                <a:spcPts val="0"/>
              </a:spcBef>
              <a:spcAft>
                <a:spcPts val="0"/>
              </a:spcAft>
              <a:buNone/>
            </a:pPr>
            <a:r>
              <a:rPr lang="en"/>
              <a:t>“Why do this?”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Model output + model interaction?</a:t>
            </a:r>
            <a:endParaRPr/>
          </a:p>
          <a:p>
            <a:pPr indent="0" lvl="0" marL="0" rtl="0" algn="l">
              <a:spcBef>
                <a:spcPts val="0"/>
              </a:spcBef>
              <a:spcAft>
                <a:spcPts val="0"/>
              </a:spcAft>
              <a:buNone/>
            </a:pPr>
            <a:r>
              <a:rPr lang="en"/>
              <a:t>Goal: have some form of presentation for this model - have a print out</a:t>
            </a:r>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Google Shape;143;g4550bea6e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4550bea6e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g4550bea6e4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4550bea6e4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https://thenewstack.io/what-machine-learning-can-and-cant-do/</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3.xml"/><Relationship Id="rId3" Type="http://schemas.openxmlformats.org/officeDocument/2006/relationships/image" Target="../media/image3.png"/><Relationship Id="rId4" Type="http://schemas.openxmlformats.org/officeDocument/2006/relationships/hyperlink" Target="https://teachablemachine.withgoogle.co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7.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Data Flow in an ML system</a:t>
            </a:r>
            <a:endParaRPr>
              <a:latin typeface="Gill Sans"/>
              <a:ea typeface="Gill Sans"/>
              <a:cs typeface="Gill Sans"/>
              <a:sym typeface="Gill Sans"/>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d.ML, Winter 2018-19</a:t>
            </a:r>
            <a:endParaRPr>
              <a:latin typeface="Gill Sans"/>
              <a:ea typeface="Gill Sans"/>
              <a:cs typeface="Gill Sans"/>
              <a:sym typeface="Gill Sans"/>
            </a:endParaRPr>
          </a:p>
        </p:txBody>
      </p:sp>
      <p:sp>
        <p:nvSpPr>
          <p:cNvPr id="56" name="Google Shape;56;p13"/>
          <p:cNvSpPr/>
          <p:nvPr/>
        </p:nvSpPr>
        <p:spPr>
          <a:xfrm>
            <a:off x="7702951" y="418518"/>
            <a:ext cx="444900" cy="2553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sz="600">
              <a:latin typeface="Gill Sans"/>
              <a:ea typeface="Gill Sans"/>
              <a:cs typeface="Gill Sans"/>
              <a:sym typeface="Gill Sans"/>
            </a:endParaRPr>
          </a:p>
        </p:txBody>
      </p:sp>
      <p:sp>
        <p:nvSpPr>
          <p:cNvPr id="57" name="Google Shape;57;p13"/>
          <p:cNvSpPr/>
          <p:nvPr/>
        </p:nvSpPr>
        <p:spPr>
          <a:xfrm>
            <a:off x="7459644" y="756634"/>
            <a:ext cx="444900" cy="2553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58" name="Google Shape;58;p13"/>
          <p:cNvSpPr/>
          <p:nvPr/>
        </p:nvSpPr>
        <p:spPr>
          <a:xfrm>
            <a:off x="7074603" y="388363"/>
            <a:ext cx="315300" cy="3156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59" name="Google Shape;59;p13"/>
          <p:cNvSpPr/>
          <p:nvPr/>
        </p:nvSpPr>
        <p:spPr>
          <a:xfrm>
            <a:off x="6553075" y="107122"/>
            <a:ext cx="453900" cy="4539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60" name="Google Shape;60;p13"/>
          <p:cNvSpPr/>
          <p:nvPr/>
        </p:nvSpPr>
        <p:spPr>
          <a:xfrm>
            <a:off x="8199743" y="353713"/>
            <a:ext cx="444900" cy="384900"/>
          </a:xfrm>
          <a:prstGeom prst="triangle">
            <a:avLst>
              <a:gd fmla="val 50000" name="adj"/>
            </a:avLst>
          </a:prstGeom>
          <a:solidFill>
            <a:srgbClr val="F9C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600">
              <a:latin typeface="Gill Sans"/>
              <a:ea typeface="Gill Sans"/>
              <a:cs typeface="Gill Sans"/>
              <a:sym typeface="Gill Sans"/>
            </a:endParaRPr>
          </a:p>
        </p:txBody>
      </p:sp>
      <p:sp>
        <p:nvSpPr>
          <p:cNvPr id="61" name="Google Shape;61;p13"/>
          <p:cNvSpPr/>
          <p:nvPr/>
        </p:nvSpPr>
        <p:spPr>
          <a:xfrm>
            <a:off x="8563025" y="111625"/>
            <a:ext cx="444900" cy="444900"/>
          </a:xfrm>
          <a:prstGeom prst="diamond">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Model Evaluating</a:t>
            </a:r>
            <a:endParaRPr>
              <a:latin typeface="Gill Sans"/>
              <a:ea typeface="Gill Sans"/>
              <a:cs typeface="Gill Sans"/>
              <a:sym typeface="Gill Sans"/>
            </a:endParaRPr>
          </a:p>
        </p:txBody>
      </p:sp>
      <p:sp>
        <p:nvSpPr>
          <p:cNvPr id="175" name="Google Shape;175;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marR="0" rtl="0" algn="l">
              <a:lnSpc>
                <a:spcPct val="115000"/>
              </a:lnSpc>
              <a:spcBef>
                <a:spcPts val="0"/>
              </a:spcBef>
              <a:spcAft>
                <a:spcPts val="0"/>
              </a:spcAft>
              <a:buClr>
                <a:schemeClr val="dk2"/>
              </a:buClr>
              <a:buSzPts val="1800"/>
              <a:buFont typeface="Gill Sans"/>
              <a:buChar char="●"/>
            </a:pPr>
            <a:r>
              <a:rPr lang="en">
                <a:latin typeface="Gill Sans"/>
                <a:ea typeface="Gill Sans"/>
                <a:cs typeface="Gill Sans"/>
                <a:sym typeface="Gill Sans"/>
              </a:rPr>
              <a:t>How well can your model [predict] unseen data?</a:t>
            </a:r>
            <a:endParaRPr>
              <a:latin typeface="Gill Sans"/>
              <a:ea typeface="Gill Sans"/>
              <a:cs typeface="Gill Sans"/>
              <a:sym typeface="Gill Sans"/>
            </a:endParaRPr>
          </a:p>
          <a:p>
            <a:pPr indent="0" lvl="0" marL="0" rtl="0" algn="l">
              <a:spcBef>
                <a:spcPts val="1600"/>
              </a:spcBef>
              <a:spcAft>
                <a:spcPts val="0"/>
              </a:spcAft>
              <a:buNone/>
            </a:pPr>
            <a:r>
              <a:rPr lang="en">
                <a:latin typeface="Gill Sans"/>
                <a:ea typeface="Gill Sans"/>
                <a:cs typeface="Gill Sans"/>
                <a:sym typeface="Gill Sans"/>
              </a:rPr>
              <a:t>Key vocab:</a:t>
            </a:r>
            <a:endParaRPr>
              <a:latin typeface="Gill Sans"/>
              <a:ea typeface="Gill Sans"/>
              <a:cs typeface="Gill Sans"/>
              <a:sym typeface="Gill Sans"/>
            </a:endParaRPr>
          </a:p>
          <a:p>
            <a:pPr indent="-342900" lvl="0" marL="457200" rtl="0" algn="l">
              <a:spcBef>
                <a:spcPts val="1600"/>
              </a:spcBef>
              <a:spcAft>
                <a:spcPts val="0"/>
              </a:spcAft>
              <a:buSzPts val="1800"/>
              <a:buFont typeface="Gill Sans"/>
              <a:buChar char="●"/>
            </a:pPr>
            <a:r>
              <a:rPr lang="en">
                <a:latin typeface="Gill Sans"/>
                <a:ea typeface="Gill Sans"/>
                <a:cs typeface="Gill Sans"/>
                <a:sym typeface="Gill Sans"/>
              </a:rPr>
              <a:t>Test Data</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Precision</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Recall</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Confidence Interval</a:t>
            </a:r>
            <a:endParaRPr>
              <a:latin typeface="Gill Sans"/>
              <a:ea typeface="Gill Sans"/>
              <a:cs typeface="Gill Sans"/>
              <a:sym typeface="Gill Sans"/>
            </a:endParaRPr>
          </a:p>
        </p:txBody>
      </p:sp>
      <p:graphicFrame>
        <p:nvGraphicFramePr>
          <p:cNvPr id="176" name="Google Shape;176;p22"/>
          <p:cNvGraphicFramePr/>
          <p:nvPr/>
        </p:nvGraphicFramePr>
        <p:xfrm>
          <a:off x="6399675" y="3607775"/>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Parrot</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2</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0</a:t>
                      </a:r>
                      <a:endParaRPr sz="600"/>
                    </a:p>
                  </a:txBody>
                  <a:tcPr marT="91425" marB="91425" marR="91425" marL="91425">
                    <a:solidFill>
                      <a:srgbClr val="FFF2CC"/>
                    </a:solidFill>
                  </a:tcPr>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177" name="Google Shape;177;p22"/>
          <p:cNvGraphicFramePr/>
          <p:nvPr/>
        </p:nvGraphicFramePr>
        <p:xfrm>
          <a:off x="5948713" y="1229725"/>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pSp>
        <p:nvGrpSpPr>
          <p:cNvPr id="178" name="Google Shape;178;p22"/>
          <p:cNvGrpSpPr/>
          <p:nvPr/>
        </p:nvGrpSpPr>
        <p:grpSpPr>
          <a:xfrm>
            <a:off x="6940400" y="107122"/>
            <a:ext cx="2091568" cy="904812"/>
            <a:chOff x="6875975" y="3896197"/>
            <a:chExt cx="2091568" cy="904812"/>
          </a:xfrm>
        </p:grpSpPr>
        <p:sp>
          <p:nvSpPr>
            <p:cNvPr id="179" name="Google Shape;179;p22"/>
            <p:cNvSpPr/>
            <p:nvPr/>
          </p:nvSpPr>
          <p:spPr>
            <a:xfrm>
              <a:off x="8025851" y="4207593"/>
              <a:ext cx="444900" cy="255300"/>
            </a:xfrm>
            <a:prstGeom prst="rect">
              <a:avLst/>
            </a:prstGeom>
            <a:solidFill>
              <a:srgbClr val="FCF6BD"/>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sz="600">
                <a:latin typeface="Gill Sans"/>
                <a:ea typeface="Gill Sans"/>
                <a:cs typeface="Gill Sans"/>
                <a:sym typeface="Gill Sans"/>
              </a:endParaRPr>
            </a:p>
          </p:txBody>
        </p:sp>
        <p:sp>
          <p:nvSpPr>
            <p:cNvPr id="180" name="Google Shape;180;p22"/>
            <p:cNvSpPr/>
            <p:nvPr/>
          </p:nvSpPr>
          <p:spPr>
            <a:xfrm>
              <a:off x="7782544" y="4545709"/>
              <a:ext cx="444900" cy="2553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81" name="Google Shape;181;p22"/>
            <p:cNvSpPr/>
            <p:nvPr/>
          </p:nvSpPr>
          <p:spPr>
            <a:xfrm>
              <a:off x="7397503" y="4177438"/>
              <a:ext cx="315300" cy="3156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82" name="Google Shape;182;p22"/>
            <p:cNvSpPr/>
            <p:nvPr/>
          </p:nvSpPr>
          <p:spPr>
            <a:xfrm>
              <a:off x="6875975" y="3896197"/>
              <a:ext cx="453900" cy="4539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83" name="Google Shape;183;p22"/>
            <p:cNvSpPr/>
            <p:nvPr/>
          </p:nvSpPr>
          <p:spPr>
            <a:xfrm>
              <a:off x="8522643" y="4142788"/>
              <a:ext cx="444900" cy="3849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600">
                <a:latin typeface="Gill Sans"/>
                <a:ea typeface="Gill Sans"/>
                <a:cs typeface="Gill Sans"/>
                <a:sym typeface="Gill Sans"/>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7" name="Shape 187"/>
        <p:cNvGrpSpPr/>
        <p:nvPr/>
      </p:nvGrpSpPr>
      <p:grpSpPr>
        <a:xfrm>
          <a:off x="0" y="0"/>
          <a:ext cx="0" cy="0"/>
          <a:chOff x="0" y="0"/>
          <a:chExt cx="0" cy="0"/>
        </a:xfrm>
      </p:grpSpPr>
      <p:sp>
        <p:nvSpPr>
          <p:cNvPr id="188" name="Google Shape;188;p23"/>
          <p:cNvSpPr/>
          <p:nvPr/>
        </p:nvSpPr>
        <p:spPr>
          <a:xfrm>
            <a:off x="5521700" y="1985850"/>
            <a:ext cx="1094400" cy="6276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Model</a:t>
            </a:r>
            <a:endParaRPr>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Evaluating</a:t>
            </a:r>
            <a:endParaRPr>
              <a:latin typeface="Gill Sans"/>
              <a:ea typeface="Gill Sans"/>
              <a:cs typeface="Gill Sans"/>
              <a:sym typeface="Gill Sans"/>
            </a:endParaRPr>
          </a:p>
        </p:txBody>
      </p:sp>
      <p:sp>
        <p:nvSpPr>
          <p:cNvPr id="189" name="Google Shape;189;p23"/>
          <p:cNvSpPr/>
          <p:nvPr/>
        </p:nvSpPr>
        <p:spPr>
          <a:xfrm>
            <a:off x="3610375" y="3600050"/>
            <a:ext cx="1459200" cy="8367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Model Building</a:t>
            </a:r>
            <a:endParaRPr>
              <a:latin typeface="Gill Sans"/>
              <a:ea typeface="Gill Sans"/>
              <a:cs typeface="Gill Sans"/>
              <a:sym typeface="Gill Sans"/>
            </a:endParaRPr>
          </a:p>
        </p:txBody>
      </p:sp>
      <p:sp>
        <p:nvSpPr>
          <p:cNvPr id="190" name="Google Shape;190;p23"/>
          <p:cNvSpPr/>
          <p:nvPr/>
        </p:nvSpPr>
        <p:spPr>
          <a:xfrm>
            <a:off x="1837351" y="2071550"/>
            <a:ext cx="1034400" cy="10347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Gill Sans"/>
                <a:ea typeface="Gill Sans"/>
                <a:cs typeface="Gill Sans"/>
                <a:sym typeface="Gill Sans"/>
              </a:rPr>
              <a:t>Data Cleaning</a:t>
            </a:r>
            <a:endParaRPr sz="1000">
              <a:latin typeface="Gill Sans"/>
              <a:ea typeface="Gill Sans"/>
              <a:cs typeface="Gill Sans"/>
              <a:sym typeface="Gill Sans"/>
            </a:endParaRPr>
          </a:p>
        </p:txBody>
      </p:sp>
      <p:sp>
        <p:nvSpPr>
          <p:cNvPr id="191" name="Google Shape;191;p23"/>
          <p:cNvSpPr/>
          <p:nvPr/>
        </p:nvSpPr>
        <p:spPr>
          <a:xfrm>
            <a:off x="93225" y="755625"/>
            <a:ext cx="1488600" cy="14886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Data</a:t>
            </a:r>
            <a:endParaRPr>
              <a:latin typeface="Gill Sans"/>
              <a:ea typeface="Gill Sans"/>
              <a:cs typeface="Gill Sans"/>
              <a:sym typeface="Gill Sans"/>
            </a:endParaRPr>
          </a:p>
        </p:txBody>
      </p:sp>
      <p:sp>
        <p:nvSpPr>
          <p:cNvPr id="192" name="Google Shape;192;p23"/>
          <p:cNvSpPr/>
          <p:nvPr/>
        </p:nvSpPr>
        <p:spPr>
          <a:xfrm>
            <a:off x="7142950" y="1844150"/>
            <a:ext cx="1459200" cy="12621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Model Output</a:t>
            </a:r>
            <a:endParaRPr>
              <a:latin typeface="Gill Sans"/>
              <a:ea typeface="Gill Sans"/>
              <a:cs typeface="Gill Sans"/>
              <a:sym typeface="Gill Sans"/>
            </a:endParaRPr>
          </a:p>
        </p:txBody>
      </p:sp>
      <p:sp>
        <p:nvSpPr>
          <p:cNvPr id="193" name="Google Shape;193;p23"/>
          <p:cNvSpPr txBox="1"/>
          <p:nvPr/>
        </p:nvSpPr>
        <p:spPr>
          <a:xfrm>
            <a:off x="718050"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Data design</a:t>
            </a:r>
            <a:endParaRPr>
              <a:latin typeface="Gill Sans"/>
              <a:ea typeface="Gill Sans"/>
              <a:cs typeface="Gill Sans"/>
              <a:sym typeface="Gill Sans"/>
            </a:endParaRPr>
          </a:p>
        </p:txBody>
      </p:sp>
      <p:sp>
        <p:nvSpPr>
          <p:cNvPr id="194" name="Google Shape;194;p23"/>
          <p:cNvSpPr txBox="1"/>
          <p:nvPr/>
        </p:nvSpPr>
        <p:spPr>
          <a:xfrm>
            <a:off x="37869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Model design</a:t>
            </a:r>
            <a:endParaRPr>
              <a:latin typeface="Gill Sans"/>
              <a:ea typeface="Gill Sans"/>
              <a:cs typeface="Gill Sans"/>
              <a:sym typeface="Gill Sans"/>
            </a:endParaRPr>
          </a:p>
        </p:txBody>
      </p:sp>
      <p:sp>
        <p:nvSpPr>
          <p:cNvPr id="195" name="Google Shape;195;p23"/>
          <p:cNvSpPr txBox="1"/>
          <p:nvPr/>
        </p:nvSpPr>
        <p:spPr>
          <a:xfrm>
            <a:off x="71823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Output design</a:t>
            </a:r>
            <a:endParaRPr>
              <a:latin typeface="Gill Sans"/>
              <a:ea typeface="Gill Sans"/>
              <a:cs typeface="Gill Sans"/>
              <a:sym typeface="Gill Sans"/>
            </a:endParaRPr>
          </a:p>
        </p:txBody>
      </p:sp>
      <p:sp>
        <p:nvSpPr>
          <p:cNvPr id="196" name="Google Shape;196;p23"/>
          <p:cNvSpPr/>
          <p:nvPr/>
        </p:nvSpPr>
        <p:spPr>
          <a:xfrm>
            <a:off x="0" y="0"/>
            <a:ext cx="69207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0" name="Shape 200"/>
        <p:cNvGrpSpPr/>
        <p:nvPr/>
      </p:nvGrpSpPr>
      <p:grpSpPr>
        <a:xfrm>
          <a:off x="0" y="0"/>
          <a:ext cx="0" cy="0"/>
          <a:chOff x="0" y="0"/>
          <a:chExt cx="0" cy="0"/>
        </a:xfrm>
      </p:grpSpPr>
      <p:sp>
        <p:nvSpPr>
          <p:cNvPr id="201" name="Google Shape;201;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Model Output</a:t>
            </a:r>
            <a:endParaRPr>
              <a:latin typeface="Gill Sans"/>
              <a:ea typeface="Gill Sans"/>
              <a:cs typeface="Gill Sans"/>
              <a:sym typeface="Gill Sans"/>
            </a:endParaRPr>
          </a:p>
        </p:txBody>
      </p:sp>
      <p:sp>
        <p:nvSpPr>
          <p:cNvPr id="202" name="Google Shape;202;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marR="0" rtl="0" algn="l">
              <a:lnSpc>
                <a:spcPct val="115000"/>
              </a:lnSpc>
              <a:spcBef>
                <a:spcPts val="0"/>
              </a:spcBef>
              <a:spcAft>
                <a:spcPts val="0"/>
              </a:spcAft>
              <a:buClr>
                <a:schemeClr val="dk2"/>
              </a:buClr>
              <a:buSzPts val="1800"/>
              <a:buFont typeface="Gill Sans"/>
              <a:buChar char="●"/>
            </a:pPr>
            <a:r>
              <a:rPr lang="en">
                <a:latin typeface="Gill Sans"/>
                <a:ea typeface="Gill Sans"/>
                <a:cs typeface="Gill Sans"/>
                <a:sym typeface="Gill Sans"/>
              </a:rPr>
              <a:t>What will the output of your model look like?</a:t>
            </a:r>
            <a:endParaRPr>
              <a:latin typeface="Gill Sans"/>
              <a:ea typeface="Gill Sans"/>
              <a:cs typeface="Gill Sans"/>
              <a:sym typeface="Gill Sans"/>
            </a:endParaRPr>
          </a:p>
          <a:p>
            <a:pPr indent="0" lvl="0" marL="0" rtl="0" algn="l">
              <a:spcBef>
                <a:spcPts val="1600"/>
              </a:spcBef>
              <a:spcAft>
                <a:spcPts val="0"/>
              </a:spcAft>
              <a:buNone/>
            </a:pPr>
            <a:r>
              <a:rPr lang="en">
                <a:latin typeface="Gill Sans"/>
                <a:ea typeface="Gill Sans"/>
                <a:cs typeface="Gill Sans"/>
                <a:sym typeface="Gill Sans"/>
              </a:rPr>
              <a:t>Key vocab:</a:t>
            </a:r>
            <a:endParaRPr>
              <a:latin typeface="Gill Sans"/>
              <a:ea typeface="Gill Sans"/>
              <a:cs typeface="Gill Sans"/>
              <a:sym typeface="Gill Sans"/>
            </a:endParaRPr>
          </a:p>
          <a:p>
            <a:pPr indent="-342900" lvl="0" marL="457200" rtl="0" algn="l">
              <a:spcBef>
                <a:spcPts val="1600"/>
              </a:spcBef>
              <a:spcAft>
                <a:spcPts val="0"/>
              </a:spcAft>
              <a:buSzPts val="1800"/>
              <a:buFont typeface="Gill Sans"/>
              <a:buChar char="●"/>
            </a:pPr>
            <a:r>
              <a:rPr lang="en">
                <a:latin typeface="Gill Sans"/>
                <a:ea typeface="Gill Sans"/>
                <a:cs typeface="Gill Sans"/>
                <a:sym typeface="Gill Sans"/>
              </a:rPr>
              <a:t>Confidence Interval</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Bayesian </a:t>
            </a:r>
            <a:endParaRPr>
              <a:latin typeface="Gill Sans"/>
              <a:ea typeface="Gill Sans"/>
              <a:cs typeface="Gill Sans"/>
              <a:sym typeface="Gill Sans"/>
            </a:endParaRPr>
          </a:p>
        </p:txBody>
      </p:sp>
      <p:grpSp>
        <p:nvGrpSpPr>
          <p:cNvPr id="203" name="Google Shape;203;p24"/>
          <p:cNvGrpSpPr/>
          <p:nvPr/>
        </p:nvGrpSpPr>
        <p:grpSpPr>
          <a:xfrm>
            <a:off x="6940400" y="107122"/>
            <a:ext cx="2091568" cy="904812"/>
            <a:chOff x="6875975" y="3896197"/>
            <a:chExt cx="2091568" cy="904812"/>
          </a:xfrm>
        </p:grpSpPr>
        <p:sp>
          <p:nvSpPr>
            <p:cNvPr id="204" name="Google Shape;204;p24"/>
            <p:cNvSpPr/>
            <p:nvPr/>
          </p:nvSpPr>
          <p:spPr>
            <a:xfrm>
              <a:off x="8025851" y="4207593"/>
              <a:ext cx="444900" cy="2553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sz="600">
                <a:latin typeface="Gill Sans"/>
                <a:ea typeface="Gill Sans"/>
                <a:cs typeface="Gill Sans"/>
                <a:sym typeface="Gill Sans"/>
              </a:endParaRPr>
            </a:p>
          </p:txBody>
        </p:sp>
        <p:sp>
          <p:nvSpPr>
            <p:cNvPr id="205" name="Google Shape;205;p24"/>
            <p:cNvSpPr/>
            <p:nvPr/>
          </p:nvSpPr>
          <p:spPr>
            <a:xfrm>
              <a:off x="7782544" y="4545709"/>
              <a:ext cx="444900" cy="2553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206" name="Google Shape;206;p24"/>
            <p:cNvSpPr/>
            <p:nvPr/>
          </p:nvSpPr>
          <p:spPr>
            <a:xfrm>
              <a:off x="7397503" y="4177438"/>
              <a:ext cx="315300" cy="3156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207" name="Google Shape;207;p24"/>
            <p:cNvSpPr/>
            <p:nvPr/>
          </p:nvSpPr>
          <p:spPr>
            <a:xfrm>
              <a:off x="6875975" y="3896197"/>
              <a:ext cx="453900" cy="4539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208" name="Google Shape;208;p24"/>
            <p:cNvSpPr/>
            <p:nvPr/>
          </p:nvSpPr>
          <p:spPr>
            <a:xfrm>
              <a:off x="8522643" y="4142788"/>
              <a:ext cx="444900" cy="384900"/>
            </a:xfrm>
            <a:prstGeom prst="triangle">
              <a:avLst>
                <a:gd fmla="val 50000" name="adj"/>
              </a:avLst>
            </a:prstGeom>
            <a:solidFill>
              <a:srgbClr val="FF99C8"/>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600">
                <a:latin typeface="Gill Sans"/>
                <a:ea typeface="Gill Sans"/>
                <a:cs typeface="Gill Sans"/>
                <a:sym typeface="Gill Sans"/>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2" name="Shape 212"/>
        <p:cNvGrpSpPr/>
        <p:nvPr/>
      </p:nvGrpSpPr>
      <p:grpSpPr>
        <a:xfrm>
          <a:off x="0" y="0"/>
          <a:ext cx="0" cy="0"/>
          <a:chOff x="0" y="0"/>
          <a:chExt cx="0" cy="0"/>
        </a:xfrm>
      </p:grpSpPr>
      <p:pic>
        <p:nvPicPr>
          <p:cNvPr id="213" name="Google Shape;213;p25"/>
          <p:cNvPicPr preferRelativeResize="0"/>
          <p:nvPr/>
        </p:nvPicPr>
        <p:blipFill>
          <a:blip r:embed="rId3">
            <a:alphaModFix/>
          </a:blip>
          <a:stretch>
            <a:fillRect/>
          </a:stretch>
        </p:blipFill>
        <p:spPr>
          <a:xfrm>
            <a:off x="152400" y="569725"/>
            <a:ext cx="8839201" cy="4390115"/>
          </a:xfrm>
          <a:prstGeom prst="rect">
            <a:avLst/>
          </a:prstGeom>
          <a:noFill/>
          <a:ln>
            <a:noFill/>
          </a:ln>
        </p:spPr>
      </p:pic>
      <p:sp>
        <p:nvSpPr>
          <p:cNvPr id="214" name="Google Shape;214;p25"/>
          <p:cNvSpPr txBox="1"/>
          <p:nvPr/>
        </p:nvSpPr>
        <p:spPr>
          <a:xfrm>
            <a:off x="0" y="0"/>
            <a:ext cx="9144000" cy="740700"/>
          </a:xfrm>
          <a:prstGeom prst="rect">
            <a:avLst/>
          </a:prstGeom>
          <a:no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en" sz="1200" u="sng">
                <a:solidFill>
                  <a:srgbClr val="1155CC"/>
                </a:solidFill>
                <a:hlinkClick r:id="rId4"/>
              </a:rPr>
              <a:t>https://teachablemachine.withgoogle.com/</a:t>
            </a:r>
            <a:r>
              <a:rPr lang="en" sz="1200">
                <a:solidFill>
                  <a:schemeClr val="dk1"/>
                </a:solidFill>
              </a:rPr>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8" name="Shape 218"/>
        <p:cNvGrpSpPr/>
        <p:nvPr/>
      </p:nvGrpSpPr>
      <p:grpSpPr>
        <a:xfrm>
          <a:off x="0" y="0"/>
          <a:ext cx="0" cy="0"/>
          <a:chOff x="0" y="0"/>
          <a:chExt cx="0" cy="0"/>
        </a:xfrm>
      </p:grpSpPr>
      <p:sp>
        <p:nvSpPr>
          <p:cNvPr id="219" name="Google Shape;219;p26"/>
          <p:cNvSpPr txBox="1"/>
          <p:nvPr/>
        </p:nvSpPr>
        <p:spPr>
          <a:xfrm>
            <a:off x="463975" y="1350600"/>
            <a:ext cx="5928600" cy="244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000">
                <a:latin typeface="Gill Sans"/>
                <a:ea typeface="Gill Sans"/>
                <a:cs typeface="Gill Sans"/>
                <a:sym typeface="Gill Sans"/>
              </a:rPr>
              <a:t>Old slides </a:t>
            </a:r>
            <a:endParaRPr sz="6000">
              <a:latin typeface="Gill Sans"/>
              <a:ea typeface="Gill Sans"/>
              <a:cs typeface="Gill Sans"/>
              <a:sym typeface="Gill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3" name="Shape 223"/>
        <p:cNvGrpSpPr/>
        <p:nvPr/>
      </p:nvGrpSpPr>
      <p:grpSpPr>
        <a:xfrm>
          <a:off x="0" y="0"/>
          <a:ext cx="0" cy="0"/>
          <a:chOff x="0" y="0"/>
          <a:chExt cx="0" cy="0"/>
        </a:xfrm>
      </p:grpSpPr>
      <p:sp>
        <p:nvSpPr>
          <p:cNvPr id="224" name="Google Shape;224;p27"/>
          <p:cNvSpPr/>
          <p:nvPr/>
        </p:nvSpPr>
        <p:spPr>
          <a:xfrm>
            <a:off x="6595425"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rPr>
              <a:t>Model</a:t>
            </a:r>
            <a:endParaRPr>
              <a:solidFill>
                <a:schemeClr val="dk1"/>
              </a:solidFill>
            </a:endParaRPr>
          </a:p>
          <a:p>
            <a:pPr indent="0" lvl="0" marL="0" rtl="0" algn="ctr">
              <a:spcBef>
                <a:spcPts val="0"/>
              </a:spcBef>
              <a:spcAft>
                <a:spcPts val="0"/>
              </a:spcAft>
              <a:buClr>
                <a:schemeClr val="dk1"/>
              </a:buClr>
              <a:buSzPts val="1100"/>
              <a:buFont typeface="Arial"/>
              <a:buNone/>
            </a:pPr>
            <a:r>
              <a:rPr lang="en">
                <a:solidFill>
                  <a:schemeClr val="dk1"/>
                </a:solidFill>
              </a:rPr>
              <a:t>Evaluating</a:t>
            </a:r>
            <a:endParaRPr/>
          </a:p>
        </p:txBody>
      </p:sp>
      <p:sp>
        <p:nvSpPr>
          <p:cNvPr id="225" name="Google Shape;225;p27"/>
          <p:cNvSpPr/>
          <p:nvPr/>
        </p:nvSpPr>
        <p:spPr>
          <a:xfrm>
            <a:off x="4572000"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Model Building</a:t>
            </a:r>
            <a:endParaRPr/>
          </a:p>
        </p:txBody>
      </p:sp>
      <p:sp>
        <p:nvSpPr>
          <p:cNvPr id="226" name="Google Shape;226;p27"/>
          <p:cNvSpPr/>
          <p:nvPr/>
        </p:nvSpPr>
        <p:spPr>
          <a:xfrm>
            <a:off x="2733039" y="1394900"/>
            <a:ext cx="1459200" cy="14592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 Cleaning</a:t>
            </a:r>
            <a:endParaRPr/>
          </a:p>
        </p:txBody>
      </p:sp>
      <p:sp>
        <p:nvSpPr>
          <p:cNvPr id="227" name="Google Shape;227;p27"/>
          <p:cNvSpPr/>
          <p:nvPr/>
        </p:nvSpPr>
        <p:spPr>
          <a:xfrm>
            <a:off x="93225" y="755625"/>
            <a:ext cx="2386500" cy="2386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a:t>
            </a:r>
            <a:endParaRPr/>
          </a:p>
        </p:txBody>
      </p:sp>
      <p:graphicFrame>
        <p:nvGraphicFramePr>
          <p:cNvPr id="228" name="Google Shape;228;p27"/>
          <p:cNvGraphicFramePr/>
          <p:nvPr/>
        </p:nvGraphicFramePr>
        <p:xfrm>
          <a:off x="439525" y="3196800"/>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229" name="Google Shape;229;p27"/>
          <p:cNvSpPr txBox="1"/>
          <p:nvPr/>
        </p:nvSpPr>
        <p:spPr>
          <a:xfrm>
            <a:off x="6595425" y="2684850"/>
            <a:ext cx="14592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Does this predict well?</a:t>
            </a:r>
            <a:endParaRPr/>
          </a:p>
          <a:p>
            <a:pPr indent="0" lvl="0" marL="0" rtl="0" algn="l">
              <a:spcBef>
                <a:spcPts val="0"/>
              </a:spcBef>
              <a:spcAft>
                <a:spcPts val="0"/>
              </a:spcAft>
              <a:buNone/>
            </a:pPr>
            <a:r>
              <a:rPr lang="en"/>
              <a: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Supervised vs unsupervised</a:t>
            </a:r>
            <a:endParaRPr/>
          </a:p>
        </p:txBody>
      </p:sp>
      <p:cxnSp>
        <p:nvCxnSpPr>
          <p:cNvPr id="230" name="Google Shape;230;p27"/>
          <p:cNvCxnSpPr>
            <a:stCxn id="227" idx="0"/>
            <a:endCxn id="226" idx="0"/>
          </p:cNvCxnSpPr>
          <p:nvPr/>
        </p:nvCxnSpPr>
        <p:spPr>
          <a:xfrm flipH="1" rot="-5400000">
            <a:off x="2054925" y="-12825"/>
            <a:ext cx="639300" cy="2176200"/>
          </a:xfrm>
          <a:prstGeom prst="curvedConnector3">
            <a:avLst>
              <a:gd fmla="val -37248" name="adj1"/>
            </a:avLst>
          </a:prstGeom>
          <a:noFill/>
          <a:ln cap="flat" cmpd="sng" w="9525">
            <a:solidFill>
              <a:schemeClr val="dk2"/>
            </a:solidFill>
            <a:prstDash val="solid"/>
            <a:round/>
            <a:headEnd len="med" w="med" type="none"/>
            <a:tailEnd len="med" w="med" type="stealth"/>
          </a:ln>
        </p:spPr>
      </p:cxnSp>
      <p:cxnSp>
        <p:nvCxnSpPr>
          <p:cNvPr id="231" name="Google Shape;231;p27"/>
          <p:cNvCxnSpPr>
            <a:stCxn id="226" idx="4"/>
            <a:endCxn id="225" idx="1"/>
          </p:cNvCxnSpPr>
          <p:nvPr/>
        </p:nvCxnSpPr>
        <p:spPr>
          <a:xfrm rot="-5400000">
            <a:off x="3652539" y="1934600"/>
            <a:ext cx="729600" cy="1109400"/>
          </a:xfrm>
          <a:prstGeom prst="curvedConnector4">
            <a:avLst>
              <a:gd fmla="val -32638" name="adj1"/>
              <a:gd fmla="val 82881" name="adj2"/>
            </a:avLst>
          </a:prstGeom>
          <a:noFill/>
          <a:ln cap="flat" cmpd="sng" w="9525">
            <a:solidFill>
              <a:schemeClr val="dk2"/>
            </a:solidFill>
            <a:prstDash val="solid"/>
            <a:round/>
            <a:headEnd len="med" w="med" type="none"/>
            <a:tailEnd len="med" w="med" type="stealth"/>
          </a:ln>
        </p:spPr>
      </p:cxnSp>
      <p:cxnSp>
        <p:nvCxnSpPr>
          <p:cNvPr id="232" name="Google Shape;232;p27"/>
          <p:cNvCxnSpPr>
            <a:stCxn id="225" idx="3"/>
            <a:endCxn id="224" idx="1"/>
          </p:cNvCxnSpPr>
          <p:nvPr/>
        </p:nvCxnSpPr>
        <p:spPr>
          <a:xfrm>
            <a:off x="6031200" y="2124500"/>
            <a:ext cx="564300" cy="0"/>
          </a:xfrm>
          <a:prstGeom prst="straightConnector1">
            <a:avLst/>
          </a:prstGeom>
          <a:noFill/>
          <a:ln cap="flat" cmpd="sng" w="9525">
            <a:solidFill>
              <a:schemeClr val="dk2"/>
            </a:solidFill>
            <a:prstDash val="solid"/>
            <a:round/>
            <a:headEnd len="med" w="med" type="none"/>
            <a:tailEnd len="med" w="med" type="stealth"/>
          </a:ln>
        </p:spPr>
      </p:cxnSp>
      <p:graphicFrame>
        <p:nvGraphicFramePr>
          <p:cNvPr id="233" name="Google Shape;233;p27"/>
          <p:cNvGraphicFramePr/>
          <p:nvPr/>
        </p:nvGraphicFramePr>
        <p:xfrm>
          <a:off x="2563175" y="31968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234" name="Google Shape;234;p27"/>
          <p:cNvGraphicFramePr/>
          <p:nvPr/>
        </p:nvGraphicFramePr>
        <p:xfrm>
          <a:off x="6580750" y="1254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Parrot</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2</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0</a:t>
                      </a:r>
                      <a:endParaRPr sz="600"/>
                    </a:p>
                  </a:txBody>
                  <a:tcPr marT="91425" marB="91425" marR="91425" marL="91425">
                    <a:solidFill>
                      <a:srgbClr val="FFF2CC"/>
                    </a:solidFill>
                  </a:tcPr>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235" name="Google Shape;235;p27"/>
          <p:cNvSpPr txBox="1"/>
          <p:nvPr/>
        </p:nvSpPr>
        <p:spPr>
          <a:xfrm>
            <a:off x="4579275" y="2684850"/>
            <a:ext cx="14886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Select an algorithm based on the problem you’re trying to solve</a:t>
            </a:r>
            <a:endParaRPr/>
          </a:p>
          <a:p>
            <a:pPr indent="0" lvl="0" marL="0" rtl="0" algn="l">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9" name="Shape 239"/>
        <p:cNvGrpSpPr/>
        <p:nvPr/>
      </p:nvGrpSpPr>
      <p:grpSpPr>
        <a:xfrm>
          <a:off x="0" y="0"/>
          <a:ext cx="0" cy="0"/>
          <a:chOff x="0" y="0"/>
          <a:chExt cx="0" cy="0"/>
        </a:xfrm>
      </p:grpSpPr>
      <p:sp>
        <p:nvSpPr>
          <p:cNvPr id="240" name="Google Shape;240;p28"/>
          <p:cNvSpPr/>
          <p:nvPr/>
        </p:nvSpPr>
        <p:spPr>
          <a:xfrm>
            <a:off x="6595425"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rPr>
              <a:t>Model</a:t>
            </a:r>
            <a:endParaRPr>
              <a:solidFill>
                <a:schemeClr val="dk1"/>
              </a:solidFill>
            </a:endParaRPr>
          </a:p>
          <a:p>
            <a:pPr indent="0" lvl="0" marL="0" rtl="0" algn="ctr">
              <a:spcBef>
                <a:spcPts val="0"/>
              </a:spcBef>
              <a:spcAft>
                <a:spcPts val="0"/>
              </a:spcAft>
              <a:buClr>
                <a:schemeClr val="dk1"/>
              </a:buClr>
              <a:buSzPts val="1100"/>
              <a:buFont typeface="Arial"/>
              <a:buNone/>
            </a:pPr>
            <a:r>
              <a:rPr lang="en">
                <a:solidFill>
                  <a:schemeClr val="dk1"/>
                </a:solidFill>
              </a:rPr>
              <a:t>Evaluating</a:t>
            </a:r>
            <a:endParaRPr/>
          </a:p>
        </p:txBody>
      </p:sp>
      <p:sp>
        <p:nvSpPr>
          <p:cNvPr id="241" name="Google Shape;241;p28"/>
          <p:cNvSpPr/>
          <p:nvPr/>
        </p:nvSpPr>
        <p:spPr>
          <a:xfrm>
            <a:off x="4572000"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Model Building</a:t>
            </a:r>
            <a:endParaRPr/>
          </a:p>
        </p:txBody>
      </p:sp>
      <p:sp>
        <p:nvSpPr>
          <p:cNvPr id="242" name="Google Shape;242;p28"/>
          <p:cNvSpPr/>
          <p:nvPr/>
        </p:nvSpPr>
        <p:spPr>
          <a:xfrm>
            <a:off x="2733039" y="1394900"/>
            <a:ext cx="1459200" cy="14592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 Cleaning</a:t>
            </a:r>
            <a:endParaRPr/>
          </a:p>
        </p:txBody>
      </p:sp>
      <p:sp>
        <p:nvSpPr>
          <p:cNvPr id="243" name="Google Shape;243;p28"/>
          <p:cNvSpPr/>
          <p:nvPr/>
        </p:nvSpPr>
        <p:spPr>
          <a:xfrm>
            <a:off x="93225" y="755625"/>
            <a:ext cx="2386500" cy="2386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a:t>
            </a:r>
            <a:endParaRPr/>
          </a:p>
        </p:txBody>
      </p:sp>
      <p:graphicFrame>
        <p:nvGraphicFramePr>
          <p:cNvPr id="244" name="Google Shape;244;p28"/>
          <p:cNvGraphicFramePr/>
          <p:nvPr/>
        </p:nvGraphicFramePr>
        <p:xfrm>
          <a:off x="439525" y="3196800"/>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245" name="Google Shape;245;p28"/>
          <p:cNvSpPr txBox="1"/>
          <p:nvPr/>
        </p:nvSpPr>
        <p:spPr>
          <a:xfrm>
            <a:off x="6595425" y="2684850"/>
            <a:ext cx="14592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Does this predict well?</a:t>
            </a:r>
            <a:endParaRPr/>
          </a:p>
          <a:p>
            <a:pPr indent="0" lvl="0" marL="0" rtl="0" algn="l">
              <a:spcBef>
                <a:spcPts val="0"/>
              </a:spcBef>
              <a:spcAft>
                <a:spcPts val="0"/>
              </a:spcAft>
              <a:buNone/>
            </a:pPr>
            <a:r>
              <a:rPr lang="en"/>
              <a: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Supervised vs unsupervised</a:t>
            </a:r>
            <a:endParaRPr/>
          </a:p>
        </p:txBody>
      </p:sp>
      <p:cxnSp>
        <p:nvCxnSpPr>
          <p:cNvPr id="246" name="Google Shape;246;p28"/>
          <p:cNvCxnSpPr>
            <a:stCxn id="243" idx="0"/>
            <a:endCxn id="242" idx="0"/>
          </p:cNvCxnSpPr>
          <p:nvPr/>
        </p:nvCxnSpPr>
        <p:spPr>
          <a:xfrm flipH="1" rot="-5400000">
            <a:off x="2054925" y="-12825"/>
            <a:ext cx="639300" cy="2176200"/>
          </a:xfrm>
          <a:prstGeom prst="curvedConnector3">
            <a:avLst>
              <a:gd fmla="val -37248" name="adj1"/>
            </a:avLst>
          </a:prstGeom>
          <a:noFill/>
          <a:ln cap="flat" cmpd="sng" w="9525">
            <a:solidFill>
              <a:schemeClr val="dk2"/>
            </a:solidFill>
            <a:prstDash val="solid"/>
            <a:round/>
            <a:headEnd len="med" w="med" type="none"/>
            <a:tailEnd len="med" w="med" type="stealth"/>
          </a:ln>
        </p:spPr>
      </p:cxnSp>
      <p:cxnSp>
        <p:nvCxnSpPr>
          <p:cNvPr id="247" name="Google Shape;247;p28"/>
          <p:cNvCxnSpPr>
            <a:stCxn id="242" idx="4"/>
            <a:endCxn id="241" idx="1"/>
          </p:cNvCxnSpPr>
          <p:nvPr/>
        </p:nvCxnSpPr>
        <p:spPr>
          <a:xfrm rot="-5400000">
            <a:off x="3652539" y="1934600"/>
            <a:ext cx="729600" cy="1109400"/>
          </a:xfrm>
          <a:prstGeom prst="curvedConnector4">
            <a:avLst>
              <a:gd fmla="val -32638" name="adj1"/>
              <a:gd fmla="val 82881" name="adj2"/>
            </a:avLst>
          </a:prstGeom>
          <a:noFill/>
          <a:ln cap="flat" cmpd="sng" w="9525">
            <a:solidFill>
              <a:schemeClr val="dk2"/>
            </a:solidFill>
            <a:prstDash val="solid"/>
            <a:round/>
            <a:headEnd len="med" w="med" type="none"/>
            <a:tailEnd len="med" w="med" type="stealth"/>
          </a:ln>
        </p:spPr>
      </p:cxnSp>
      <p:cxnSp>
        <p:nvCxnSpPr>
          <p:cNvPr id="248" name="Google Shape;248;p28"/>
          <p:cNvCxnSpPr>
            <a:stCxn id="241" idx="3"/>
            <a:endCxn id="240" idx="1"/>
          </p:cNvCxnSpPr>
          <p:nvPr/>
        </p:nvCxnSpPr>
        <p:spPr>
          <a:xfrm>
            <a:off x="6031200" y="2124500"/>
            <a:ext cx="564300" cy="0"/>
          </a:xfrm>
          <a:prstGeom prst="straightConnector1">
            <a:avLst/>
          </a:prstGeom>
          <a:noFill/>
          <a:ln cap="flat" cmpd="sng" w="9525">
            <a:solidFill>
              <a:schemeClr val="dk2"/>
            </a:solidFill>
            <a:prstDash val="solid"/>
            <a:round/>
            <a:headEnd len="med" w="med" type="none"/>
            <a:tailEnd len="med" w="med" type="stealth"/>
          </a:ln>
        </p:spPr>
      </p:cxnSp>
      <p:graphicFrame>
        <p:nvGraphicFramePr>
          <p:cNvPr id="249" name="Google Shape;249;p28"/>
          <p:cNvGraphicFramePr/>
          <p:nvPr/>
        </p:nvGraphicFramePr>
        <p:xfrm>
          <a:off x="2563175" y="31968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250" name="Google Shape;250;p28"/>
          <p:cNvGraphicFramePr/>
          <p:nvPr/>
        </p:nvGraphicFramePr>
        <p:xfrm>
          <a:off x="6580750" y="1254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Parrot</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2</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0</a:t>
                      </a:r>
                      <a:endParaRPr sz="600"/>
                    </a:p>
                  </a:txBody>
                  <a:tcPr marT="91425" marB="91425" marR="91425" marL="91425">
                    <a:solidFill>
                      <a:srgbClr val="FFF2CC"/>
                    </a:solidFill>
                  </a:tcPr>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251" name="Google Shape;251;p28"/>
          <p:cNvSpPr txBox="1"/>
          <p:nvPr/>
        </p:nvSpPr>
        <p:spPr>
          <a:xfrm>
            <a:off x="4579275" y="2684850"/>
            <a:ext cx="14886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Select an algorithm based on the problem you’re trying to solve</a:t>
            </a:r>
            <a:endParaRPr/>
          </a:p>
          <a:p>
            <a:pPr indent="0" lvl="0" marL="0" rtl="0" algn="l">
              <a:spcBef>
                <a:spcPts val="0"/>
              </a:spcBef>
              <a:spcAft>
                <a:spcPts val="0"/>
              </a:spcAft>
              <a:buNone/>
            </a:pPr>
            <a:r>
              <a:t/>
            </a:r>
            <a:endParaRPr/>
          </a:p>
        </p:txBody>
      </p:sp>
      <p:sp>
        <p:nvSpPr>
          <p:cNvPr id="252" name="Google Shape;252;p28"/>
          <p:cNvSpPr/>
          <p:nvPr/>
        </p:nvSpPr>
        <p:spPr>
          <a:xfrm>
            <a:off x="2479725" y="0"/>
            <a:ext cx="66645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6" name="Shape 256"/>
        <p:cNvGrpSpPr/>
        <p:nvPr/>
      </p:nvGrpSpPr>
      <p:grpSpPr>
        <a:xfrm>
          <a:off x="0" y="0"/>
          <a:ext cx="0" cy="0"/>
          <a:chOff x="0" y="0"/>
          <a:chExt cx="0" cy="0"/>
        </a:xfrm>
      </p:grpSpPr>
      <p:sp>
        <p:nvSpPr>
          <p:cNvPr id="257" name="Google Shape;257;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a:t>
            </a:r>
            <a:endParaRPr/>
          </a:p>
        </p:txBody>
      </p:sp>
      <p:sp>
        <p:nvSpPr>
          <p:cNvPr id="258" name="Google Shape;258;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All machine learning models need data</a:t>
            </a:r>
            <a:endParaRPr/>
          </a:p>
          <a:p>
            <a:pPr indent="-342900" lvl="0" marL="457200" rtl="0" algn="l">
              <a:spcBef>
                <a:spcPts val="0"/>
              </a:spcBef>
              <a:spcAft>
                <a:spcPts val="0"/>
              </a:spcAft>
              <a:buSzPts val="1800"/>
              <a:buChar char="●"/>
            </a:pPr>
            <a:r>
              <a:rPr lang="en"/>
              <a:t>Where does your data come from?</a:t>
            </a:r>
            <a:endParaRPr/>
          </a:p>
          <a:p>
            <a:pPr indent="-342900" lvl="0" marL="457200" rtl="0" algn="l">
              <a:spcBef>
                <a:spcPts val="0"/>
              </a:spcBef>
              <a:spcAft>
                <a:spcPts val="0"/>
              </a:spcAft>
              <a:buSzPts val="1800"/>
              <a:buChar char="●"/>
            </a:pPr>
            <a:r>
              <a:rPr lang="en"/>
              <a:t>What is the type() of each of the variables (columns)</a:t>
            </a:r>
            <a:endParaRPr/>
          </a:p>
          <a:p>
            <a:pPr indent="0" lvl="0" marL="0" rtl="0" algn="l">
              <a:spcBef>
                <a:spcPts val="1600"/>
              </a:spcBef>
              <a:spcAft>
                <a:spcPts val="0"/>
              </a:spcAft>
              <a:buNone/>
            </a:pPr>
            <a:r>
              <a:rPr lang="en"/>
              <a:t>Key vocab:</a:t>
            </a:r>
            <a:endParaRPr/>
          </a:p>
          <a:p>
            <a:pPr indent="-342900" lvl="0" marL="457200" rtl="0" algn="l">
              <a:spcBef>
                <a:spcPts val="1600"/>
              </a:spcBef>
              <a:spcAft>
                <a:spcPts val="0"/>
              </a:spcAft>
              <a:buSzPts val="1800"/>
              <a:buChar char="●"/>
            </a:pPr>
            <a:r>
              <a:rPr lang="en"/>
              <a:t>Training data - the data you use to train your ML model</a:t>
            </a:r>
            <a:endParaRPr/>
          </a:p>
          <a:p>
            <a:pPr indent="-342900" lvl="0" marL="457200" rtl="0" algn="l">
              <a:spcBef>
                <a:spcPts val="0"/>
              </a:spcBef>
              <a:spcAft>
                <a:spcPts val="0"/>
              </a:spcAft>
              <a:buSzPts val="1800"/>
              <a:buChar char="●"/>
            </a:pPr>
            <a:r>
              <a:rPr lang="en"/>
              <a:t>Data type - the type/format of your data (string/integer)</a:t>
            </a:r>
            <a:endParaRPr/>
          </a:p>
        </p:txBody>
      </p:sp>
      <p:graphicFrame>
        <p:nvGraphicFramePr>
          <p:cNvPr id="259" name="Google Shape;259;p29"/>
          <p:cNvGraphicFramePr/>
          <p:nvPr/>
        </p:nvGraphicFramePr>
        <p:xfrm>
          <a:off x="6678500" y="2437750"/>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3" name="Shape 263"/>
        <p:cNvGrpSpPr/>
        <p:nvPr/>
      </p:nvGrpSpPr>
      <p:grpSpPr>
        <a:xfrm>
          <a:off x="0" y="0"/>
          <a:ext cx="0" cy="0"/>
          <a:chOff x="0" y="0"/>
          <a:chExt cx="0" cy="0"/>
        </a:xfrm>
      </p:grpSpPr>
      <p:sp>
        <p:nvSpPr>
          <p:cNvPr id="264" name="Google Shape;264;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 - try for yourself!</a:t>
            </a:r>
            <a:endParaRPr/>
          </a:p>
        </p:txBody>
      </p:sp>
      <p:sp>
        <p:nvSpPr>
          <p:cNvPr id="265" name="Google Shape;265;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Open Python (premade workbook - just run code)</a:t>
            </a:r>
            <a:endParaRPr/>
          </a:p>
        </p:txBody>
      </p:sp>
      <p:graphicFrame>
        <p:nvGraphicFramePr>
          <p:cNvPr id="266" name="Google Shape;266;p30"/>
          <p:cNvGraphicFramePr/>
          <p:nvPr/>
        </p:nvGraphicFramePr>
        <p:xfrm>
          <a:off x="6741100" y="445025"/>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0" name="Shape 270"/>
        <p:cNvGrpSpPr/>
        <p:nvPr/>
      </p:nvGrpSpPr>
      <p:grpSpPr>
        <a:xfrm>
          <a:off x="0" y="0"/>
          <a:ext cx="0" cy="0"/>
          <a:chOff x="0" y="0"/>
          <a:chExt cx="0" cy="0"/>
        </a:xfrm>
      </p:grpSpPr>
      <p:sp>
        <p:nvSpPr>
          <p:cNvPr id="271" name="Google Shape;271;p31"/>
          <p:cNvSpPr/>
          <p:nvPr/>
        </p:nvSpPr>
        <p:spPr>
          <a:xfrm>
            <a:off x="6595425"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rPr>
              <a:t>Model</a:t>
            </a:r>
            <a:endParaRPr>
              <a:solidFill>
                <a:schemeClr val="dk1"/>
              </a:solidFill>
            </a:endParaRPr>
          </a:p>
          <a:p>
            <a:pPr indent="0" lvl="0" marL="0" rtl="0" algn="ctr">
              <a:spcBef>
                <a:spcPts val="0"/>
              </a:spcBef>
              <a:spcAft>
                <a:spcPts val="0"/>
              </a:spcAft>
              <a:buClr>
                <a:schemeClr val="dk1"/>
              </a:buClr>
              <a:buSzPts val="1100"/>
              <a:buFont typeface="Arial"/>
              <a:buNone/>
            </a:pPr>
            <a:r>
              <a:rPr lang="en">
                <a:solidFill>
                  <a:schemeClr val="dk1"/>
                </a:solidFill>
              </a:rPr>
              <a:t>Evaluating</a:t>
            </a:r>
            <a:endParaRPr/>
          </a:p>
        </p:txBody>
      </p:sp>
      <p:sp>
        <p:nvSpPr>
          <p:cNvPr id="272" name="Google Shape;272;p31"/>
          <p:cNvSpPr/>
          <p:nvPr/>
        </p:nvSpPr>
        <p:spPr>
          <a:xfrm>
            <a:off x="4572000"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Model Building</a:t>
            </a:r>
            <a:endParaRPr/>
          </a:p>
        </p:txBody>
      </p:sp>
      <p:sp>
        <p:nvSpPr>
          <p:cNvPr id="273" name="Google Shape;273;p31"/>
          <p:cNvSpPr/>
          <p:nvPr/>
        </p:nvSpPr>
        <p:spPr>
          <a:xfrm>
            <a:off x="2733039" y="1394900"/>
            <a:ext cx="1459200" cy="14592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 Cleaning</a:t>
            </a:r>
            <a:endParaRPr/>
          </a:p>
        </p:txBody>
      </p:sp>
      <p:sp>
        <p:nvSpPr>
          <p:cNvPr id="274" name="Google Shape;274;p31"/>
          <p:cNvSpPr/>
          <p:nvPr/>
        </p:nvSpPr>
        <p:spPr>
          <a:xfrm>
            <a:off x="93225" y="755625"/>
            <a:ext cx="2386500" cy="2386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a:t>
            </a:r>
            <a:endParaRPr/>
          </a:p>
        </p:txBody>
      </p:sp>
      <p:graphicFrame>
        <p:nvGraphicFramePr>
          <p:cNvPr id="275" name="Google Shape;275;p31"/>
          <p:cNvGraphicFramePr/>
          <p:nvPr/>
        </p:nvGraphicFramePr>
        <p:xfrm>
          <a:off x="439525" y="3196800"/>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276" name="Google Shape;276;p31"/>
          <p:cNvSpPr txBox="1"/>
          <p:nvPr/>
        </p:nvSpPr>
        <p:spPr>
          <a:xfrm>
            <a:off x="6595425" y="2684850"/>
            <a:ext cx="14592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Does this predict well?</a:t>
            </a:r>
            <a:endParaRPr/>
          </a:p>
          <a:p>
            <a:pPr indent="0" lvl="0" marL="0" rtl="0" algn="l">
              <a:spcBef>
                <a:spcPts val="0"/>
              </a:spcBef>
              <a:spcAft>
                <a:spcPts val="0"/>
              </a:spcAft>
              <a:buNone/>
            </a:pPr>
            <a:r>
              <a:rPr lang="en"/>
              <a: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Supervised vs unsupervised</a:t>
            </a:r>
            <a:endParaRPr/>
          </a:p>
        </p:txBody>
      </p:sp>
      <p:cxnSp>
        <p:nvCxnSpPr>
          <p:cNvPr id="277" name="Google Shape;277;p31"/>
          <p:cNvCxnSpPr>
            <a:stCxn id="274" idx="0"/>
            <a:endCxn id="273" idx="0"/>
          </p:cNvCxnSpPr>
          <p:nvPr/>
        </p:nvCxnSpPr>
        <p:spPr>
          <a:xfrm flipH="1" rot="-5400000">
            <a:off x="2054925" y="-12825"/>
            <a:ext cx="639300" cy="2176200"/>
          </a:xfrm>
          <a:prstGeom prst="curvedConnector3">
            <a:avLst>
              <a:gd fmla="val -37248" name="adj1"/>
            </a:avLst>
          </a:prstGeom>
          <a:noFill/>
          <a:ln cap="flat" cmpd="sng" w="9525">
            <a:solidFill>
              <a:schemeClr val="dk2"/>
            </a:solidFill>
            <a:prstDash val="solid"/>
            <a:round/>
            <a:headEnd len="med" w="med" type="none"/>
            <a:tailEnd len="med" w="med" type="stealth"/>
          </a:ln>
        </p:spPr>
      </p:cxnSp>
      <p:cxnSp>
        <p:nvCxnSpPr>
          <p:cNvPr id="278" name="Google Shape;278;p31"/>
          <p:cNvCxnSpPr>
            <a:stCxn id="273" idx="4"/>
            <a:endCxn id="272" idx="1"/>
          </p:cNvCxnSpPr>
          <p:nvPr/>
        </p:nvCxnSpPr>
        <p:spPr>
          <a:xfrm rot="-5400000">
            <a:off x="3652539" y="1934600"/>
            <a:ext cx="729600" cy="1109400"/>
          </a:xfrm>
          <a:prstGeom prst="curvedConnector4">
            <a:avLst>
              <a:gd fmla="val -32638" name="adj1"/>
              <a:gd fmla="val 82881" name="adj2"/>
            </a:avLst>
          </a:prstGeom>
          <a:noFill/>
          <a:ln cap="flat" cmpd="sng" w="9525">
            <a:solidFill>
              <a:schemeClr val="dk2"/>
            </a:solidFill>
            <a:prstDash val="solid"/>
            <a:round/>
            <a:headEnd len="med" w="med" type="none"/>
            <a:tailEnd len="med" w="med" type="stealth"/>
          </a:ln>
        </p:spPr>
      </p:cxnSp>
      <p:cxnSp>
        <p:nvCxnSpPr>
          <p:cNvPr id="279" name="Google Shape;279;p31"/>
          <p:cNvCxnSpPr>
            <a:stCxn id="272" idx="3"/>
            <a:endCxn id="271" idx="1"/>
          </p:cNvCxnSpPr>
          <p:nvPr/>
        </p:nvCxnSpPr>
        <p:spPr>
          <a:xfrm>
            <a:off x="6031200" y="2124500"/>
            <a:ext cx="564300" cy="0"/>
          </a:xfrm>
          <a:prstGeom prst="straightConnector1">
            <a:avLst/>
          </a:prstGeom>
          <a:noFill/>
          <a:ln cap="flat" cmpd="sng" w="9525">
            <a:solidFill>
              <a:schemeClr val="dk2"/>
            </a:solidFill>
            <a:prstDash val="solid"/>
            <a:round/>
            <a:headEnd len="med" w="med" type="none"/>
            <a:tailEnd len="med" w="med" type="stealth"/>
          </a:ln>
        </p:spPr>
      </p:cxnSp>
      <p:graphicFrame>
        <p:nvGraphicFramePr>
          <p:cNvPr id="280" name="Google Shape;280;p31"/>
          <p:cNvGraphicFramePr/>
          <p:nvPr/>
        </p:nvGraphicFramePr>
        <p:xfrm>
          <a:off x="2563175" y="31968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281" name="Google Shape;281;p31"/>
          <p:cNvGraphicFramePr/>
          <p:nvPr/>
        </p:nvGraphicFramePr>
        <p:xfrm>
          <a:off x="6580750" y="1254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Parrot</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2</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0</a:t>
                      </a:r>
                      <a:endParaRPr sz="600"/>
                    </a:p>
                  </a:txBody>
                  <a:tcPr marT="91425" marB="91425" marR="91425" marL="91425">
                    <a:solidFill>
                      <a:srgbClr val="FFF2CC"/>
                    </a:solidFill>
                  </a:tcPr>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282" name="Google Shape;282;p31"/>
          <p:cNvSpPr txBox="1"/>
          <p:nvPr/>
        </p:nvSpPr>
        <p:spPr>
          <a:xfrm>
            <a:off x="4579275" y="2684850"/>
            <a:ext cx="14886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Select an algorithm based on the problem you’re trying to solve</a:t>
            </a:r>
            <a:endParaRPr/>
          </a:p>
          <a:p>
            <a:pPr indent="0" lvl="0" marL="0" rtl="0" algn="l">
              <a:spcBef>
                <a:spcPts val="0"/>
              </a:spcBef>
              <a:spcAft>
                <a:spcPts val="0"/>
              </a:spcAft>
              <a:buNone/>
            </a:pPr>
            <a:r>
              <a:t/>
            </a:r>
            <a:endParaRPr/>
          </a:p>
        </p:txBody>
      </p:sp>
      <p:sp>
        <p:nvSpPr>
          <p:cNvPr id="283" name="Google Shape;283;p31"/>
          <p:cNvSpPr/>
          <p:nvPr/>
        </p:nvSpPr>
        <p:spPr>
          <a:xfrm>
            <a:off x="-18525" y="0"/>
            <a:ext cx="24981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31"/>
          <p:cNvSpPr/>
          <p:nvPr/>
        </p:nvSpPr>
        <p:spPr>
          <a:xfrm>
            <a:off x="4358000" y="0"/>
            <a:ext cx="47862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4"/>
          <p:cNvSpPr/>
          <p:nvPr/>
        </p:nvSpPr>
        <p:spPr>
          <a:xfrm>
            <a:off x="4980722" y="1985850"/>
            <a:ext cx="1094400" cy="6276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Model</a:t>
            </a:r>
            <a:endParaRPr>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Evaluating</a:t>
            </a:r>
            <a:endParaRPr>
              <a:latin typeface="Gill Sans"/>
              <a:ea typeface="Gill Sans"/>
              <a:cs typeface="Gill Sans"/>
              <a:sym typeface="Gill Sans"/>
            </a:endParaRPr>
          </a:p>
        </p:txBody>
      </p:sp>
      <p:sp>
        <p:nvSpPr>
          <p:cNvPr id="67" name="Google Shape;67;p14"/>
          <p:cNvSpPr/>
          <p:nvPr/>
        </p:nvSpPr>
        <p:spPr>
          <a:xfrm>
            <a:off x="3305575" y="3600050"/>
            <a:ext cx="1459200" cy="8367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Model Building</a:t>
            </a:r>
            <a:endParaRPr>
              <a:latin typeface="Gill Sans"/>
              <a:ea typeface="Gill Sans"/>
              <a:cs typeface="Gill Sans"/>
              <a:sym typeface="Gill Sans"/>
            </a:endParaRPr>
          </a:p>
        </p:txBody>
      </p:sp>
      <p:sp>
        <p:nvSpPr>
          <p:cNvPr id="68" name="Google Shape;68;p14"/>
          <p:cNvSpPr/>
          <p:nvPr/>
        </p:nvSpPr>
        <p:spPr>
          <a:xfrm>
            <a:off x="1837351" y="2071550"/>
            <a:ext cx="1034400" cy="10347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Gill Sans"/>
                <a:ea typeface="Gill Sans"/>
                <a:cs typeface="Gill Sans"/>
                <a:sym typeface="Gill Sans"/>
              </a:rPr>
              <a:t>Data Cleaning</a:t>
            </a:r>
            <a:endParaRPr sz="1000">
              <a:latin typeface="Gill Sans"/>
              <a:ea typeface="Gill Sans"/>
              <a:cs typeface="Gill Sans"/>
              <a:sym typeface="Gill Sans"/>
            </a:endParaRPr>
          </a:p>
        </p:txBody>
      </p:sp>
      <p:sp>
        <p:nvSpPr>
          <p:cNvPr id="69" name="Google Shape;69;p14"/>
          <p:cNvSpPr/>
          <p:nvPr/>
        </p:nvSpPr>
        <p:spPr>
          <a:xfrm>
            <a:off x="93225" y="755625"/>
            <a:ext cx="1488600" cy="14886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Data</a:t>
            </a:r>
            <a:endParaRPr>
              <a:latin typeface="Gill Sans"/>
              <a:ea typeface="Gill Sans"/>
              <a:cs typeface="Gill Sans"/>
              <a:sym typeface="Gill Sans"/>
            </a:endParaRPr>
          </a:p>
        </p:txBody>
      </p:sp>
      <p:sp>
        <p:nvSpPr>
          <p:cNvPr id="70" name="Google Shape;70;p14"/>
          <p:cNvSpPr/>
          <p:nvPr/>
        </p:nvSpPr>
        <p:spPr>
          <a:xfrm>
            <a:off x="6204972" y="2410400"/>
            <a:ext cx="1459200" cy="1262100"/>
          </a:xfrm>
          <a:prstGeom prst="triangle">
            <a:avLst>
              <a:gd fmla="val 50000" name="adj"/>
            </a:avLst>
          </a:prstGeom>
          <a:solidFill>
            <a:srgbClr val="F9CB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Model Output</a:t>
            </a:r>
            <a:endParaRPr>
              <a:latin typeface="Gill Sans"/>
              <a:ea typeface="Gill Sans"/>
              <a:cs typeface="Gill Sans"/>
              <a:sym typeface="Gill Sans"/>
            </a:endParaRPr>
          </a:p>
        </p:txBody>
      </p:sp>
      <p:sp>
        <p:nvSpPr>
          <p:cNvPr id="71" name="Google Shape;71;p14"/>
          <p:cNvSpPr txBox="1"/>
          <p:nvPr/>
        </p:nvSpPr>
        <p:spPr>
          <a:xfrm>
            <a:off x="718050"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Data design</a:t>
            </a:r>
            <a:endParaRPr>
              <a:latin typeface="Gill Sans"/>
              <a:ea typeface="Gill Sans"/>
              <a:cs typeface="Gill Sans"/>
              <a:sym typeface="Gill Sans"/>
            </a:endParaRPr>
          </a:p>
        </p:txBody>
      </p:sp>
      <p:sp>
        <p:nvSpPr>
          <p:cNvPr id="72" name="Google Shape;72;p14"/>
          <p:cNvSpPr txBox="1"/>
          <p:nvPr/>
        </p:nvSpPr>
        <p:spPr>
          <a:xfrm>
            <a:off x="37869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Model design</a:t>
            </a:r>
            <a:endParaRPr>
              <a:latin typeface="Gill Sans"/>
              <a:ea typeface="Gill Sans"/>
              <a:cs typeface="Gill Sans"/>
              <a:sym typeface="Gill Sans"/>
            </a:endParaRPr>
          </a:p>
        </p:txBody>
      </p:sp>
      <p:sp>
        <p:nvSpPr>
          <p:cNvPr id="73" name="Google Shape;73;p14"/>
          <p:cNvSpPr txBox="1"/>
          <p:nvPr/>
        </p:nvSpPr>
        <p:spPr>
          <a:xfrm>
            <a:off x="71823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Output </a:t>
            </a:r>
            <a:r>
              <a:rPr lang="en">
                <a:latin typeface="Gill Sans"/>
                <a:ea typeface="Gill Sans"/>
                <a:cs typeface="Gill Sans"/>
                <a:sym typeface="Gill Sans"/>
              </a:rPr>
              <a:t>design</a:t>
            </a:r>
            <a:endParaRPr>
              <a:latin typeface="Gill Sans"/>
              <a:ea typeface="Gill Sans"/>
              <a:cs typeface="Gill Sans"/>
              <a:sym typeface="Gill Sans"/>
            </a:endParaRPr>
          </a:p>
        </p:txBody>
      </p:sp>
      <p:sp>
        <p:nvSpPr>
          <p:cNvPr id="74" name="Google Shape;74;p14"/>
          <p:cNvSpPr/>
          <p:nvPr/>
        </p:nvSpPr>
        <p:spPr>
          <a:xfrm>
            <a:off x="7182375" y="850650"/>
            <a:ext cx="1721100" cy="1721100"/>
          </a:xfrm>
          <a:prstGeom prst="diamond">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solidFill>
                  <a:schemeClr val="dk1"/>
                </a:solidFill>
                <a:latin typeface="Gill Sans"/>
                <a:ea typeface="Gill Sans"/>
                <a:cs typeface="Gill Sans"/>
                <a:sym typeface="Gill Sans"/>
              </a:rPr>
              <a:t>Model Interaction</a:t>
            </a:r>
            <a:endParaRPr sz="12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8" name="Shape 288"/>
        <p:cNvGrpSpPr/>
        <p:nvPr/>
      </p:nvGrpSpPr>
      <p:grpSpPr>
        <a:xfrm>
          <a:off x="0" y="0"/>
          <a:ext cx="0" cy="0"/>
          <a:chOff x="0" y="0"/>
          <a:chExt cx="0" cy="0"/>
        </a:xfrm>
      </p:grpSpPr>
      <p:sp>
        <p:nvSpPr>
          <p:cNvPr id="289" name="Google Shape;289;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 Cleaning</a:t>
            </a:r>
            <a:endParaRPr/>
          </a:p>
        </p:txBody>
      </p:sp>
      <p:sp>
        <p:nvSpPr>
          <p:cNvPr id="290" name="Google Shape;290;p3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Format the data in a way that the computer can read it</a:t>
            </a:r>
            <a:endParaRPr/>
          </a:p>
          <a:p>
            <a:pPr indent="-342900" lvl="0" marL="457200" rtl="0" algn="l">
              <a:spcBef>
                <a:spcPts val="0"/>
              </a:spcBef>
              <a:spcAft>
                <a:spcPts val="0"/>
              </a:spcAft>
              <a:buSzPts val="1800"/>
              <a:buChar char="●"/>
            </a:pPr>
            <a:r>
              <a:rPr lang="en"/>
              <a:t>Might choose to exclude missing values</a:t>
            </a:r>
            <a:endParaRPr/>
          </a:p>
          <a:p>
            <a:pPr indent="-342900" lvl="0" marL="457200" rtl="0" algn="l">
              <a:spcBef>
                <a:spcPts val="0"/>
              </a:spcBef>
              <a:spcAft>
                <a:spcPts val="0"/>
              </a:spcAft>
              <a:buSzPts val="1800"/>
              <a:buChar char="●"/>
            </a:pPr>
            <a:r>
              <a:rPr lang="en"/>
              <a:t>Explore your data - look for trends that might inform you</a:t>
            </a:r>
            <a:endParaRPr/>
          </a:p>
          <a:p>
            <a:pPr indent="-342900" lvl="0" marL="457200" rtl="0" algn="l">
              <a:spcBef>
                <a:spcPts val="0"/>
              </a:spcBef>
              <a:spcAft>
                <a:spcPts val="0"/>
              </a:spcAft>
              <a:buSzPts val="1800"/>
              <a:buChar char="●"/>
            </a:pPr>
            <a:r>
              <a:rPr lang="en"/>
              <a:t>Remember - how was your data collected?</a:t>
            </a:r>
            <a:br>
              <a:rPr lang="en"/>
            </a:br>
            <a:r>
              <a:rPr lang="en"/>
              <a:t>How is it going to be used?</a:t>
            </a:r>
            <a:endParaRPr/>
          </a:p>
          <a:p>
            <a:pPr indent="0" lvl="0" marL="0" rtl="0" algn="l">
              <a:spcBef>
                <a:spcPts val="1600"/>
              </a:spcBef>
              <a:spcAft>
                <a:spcPts val="0"/>
              </a:spcAft>
              <a:buNone/>
            </a:pPr>
            <a:r>
              <a:rPr lang="en"/>
              <a:t>Key vocab:</a:t>
            </a:r>
            <a:endParaRPr/>
          </a:p>
          <a:p>
            <a:pPr indent="-342900" lvl="0" marL="457200" rtl="0" algn="l">
              <a:spcBef>
                <a:spcPts val="1600"/>
              </a:spcBef>
              <a:spcAft>
                <a:spcPts val="0"/>
              </a:spcAft>
              <a:buSzPts val="1800"/>
              <a:buChar char="●"/>
            </a:pPr>
            <a:r>
              <a:rPr lang="en"/>
              <a:t>Normalizing</a:t>
            </a:r>
            <a:endParaRPr/>
          </a:p>
          <a:p>
            <a:pPr indent="-342900" lvl="0" marL="457200" rtl="0" algn="l">
              <a:spcBef>
                <a:spcPts val="0"/>
              </a:spcBef>
              <a:spcAft>
                <a:spcPts val="0"/>
              </a:spcAft>
              <a:buSzPts val="1800"/>
              <a:buChar char="●"/>
            </a:pPr>
            <a:r>
              <a:rPr lang="en"/>
              <a:t>Remove NA</a:t>
            </a:r>
            <a:endParaRPr/>
          </a:p>
        </p:txBody>
      </p:sp>
      <p:graphicFrame>
        <p:nvGraphicFramePr>
          <p:cNvPr id="291" name="Google Shape;291;p32"/>
          <p:cNvGraphicFramePr/>
          <p:nvPr/>
        </p:nvGraphicFramePr>
        <p:xfrm>
          <a:off x="6657050" y="445025"/>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292" name="Google Shape;292;p32"/>
          <p:cNvGraphicFramePr/>
          <p:nvPr/>
        </p:nvGraphicFramePr>
        <p:xfrm>
          <a:off x="6872538" y="2680975"/>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cxnSp>
        <p:nvCxnSpPr>
          <p:cNvPr id="293" name="Google Shape;293;p32"/>
          <p:cNvCxnSpPr/>
          <p:nvPr/>
        </p:nvCxnSpPr>
        <p:spPr>
          <a:xfrm>
            <a:off x="7637000" y="2159650"/>
            <a:ext cx="0" cy="4590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7" name="Shape 297"/>
        <p:cNvGrpSpPr/>
        <p:nvPr/>
      </p:nvGrpSpPr>
      <p:grpSpPr>
        <a:xfrm>
          <a:off x="0" y="0"/>
          <a:ext cx="0" cy="0"/>
          <a:chOff x="0" y="0"/>
          <a:chExt cx="0" cy="0"/>
        </a:xfrm>
      </p:grpSpPr>
      <p:sp>
        <p:nvSpPr>
          <p:cNvPr id="298" name="Google Shape;298;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 Cleaning - try for yourself!</a:t>
            </a:r>
            <a:endParaRPr/>
          </a:p>
        </p:txBody>
      </p:sp>
      <p:sp>
        <p:nvSpPr>
          <p:cNvPr id="299" name="Google Shape;299;p3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Premade python notebook</a:t>
            </a:r>
            <a:endParaRPr/>
          </a:p>
        </p:txBody>
      </p:sp>
      <p:graphicFrame>
        <p:nvGraphicFramePr>
          <p:cNvPr id="300" name="Google Shape;300;p33"/>
          <p:cNvGraphicFramePr/>
          <p:nvPr/>
        </p:nvGraphicFramePr>
        <p:xfrm>
          <a:off x="6657050" y="445025"/>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301" name="Google Shape;301;p33"/>
          <p:cNvGraphicFramePr/>
          <p:nvPr/>
        </p:nvGraphicFramePr>
        <p:xfrm>
          <a:off x="6872538" y="2680975"/>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cxnSp>
        <p:nvCxnSpPr>
          <p:cNvPr id="302" name="Google Shape;302;p33"/>
          <p:cNvCxnSpPr/>
          <p:nvPr/>
        </p:nvCxnSpPr>
        <p:spPr>
          <a:xfrm>
            <a:off x="7637000" y="2159650"/>
            <a:ext cx="0" cy="4590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6" name="Shape 306"/>
        <p:cNvGrpSpPr/>
        <p:nvPr/>
      </p:nvGrpSpPr>
      <p:grpSpPr>
        <a:xfrm>
          <a:off x="0" y="0"/>
          <a:ext cx="0" cy="0"/>
          <a:chOff x="0" y="0"/>
          <a:chExt cx="0" cy="0"/>
        </a:xfrm>
      </p:grpSpPr>
      <p:sp>
        <p:nvSpPr>
          <p:cNvPr id="307" name="Google Shape;307;p34"/>
          <p:cNvSpPr/>
          <p:nvPr/>
        </p:nvSpPr>
        <p:spPr>
          <a:xfrm>
            <a:off x="6595425"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rPr>
              <a:t>Model</a:t>
            </a:r>
            <a:endParaRPr>
              <a:solidFill>
                <a:schemeClr val="dk1"/>
              </a:solidFill>
            </a:endParaRPr>
          </a:p>
          <a:p>
            <a:pPr indent="0" lvl="0" marL="0" rtl="0" algn="ctr">
              <a:spcBef>
                <a:spcPts val="0"/>
              </a:spcBef>
              <a:spcAft>
                <a:spcPts val="0"/>
              </a:spcAft>
              <a:buClr>
                <a:schemeClr val="dk1"/>
              </a:buClr>
              <a:buSzPts val="1100"/>
              <a:buFont typeface="Arial"/>
              <a:buNone/>
            </a:pPr>
            <a:r>
              <a:rPr lang="en">
                <a:solidFill>
                  <a:schemeClr val="dk1"/>
                </a:solidFill>
              </a:rPr>
              <a:t>Evaluating</a:t>
            </a:r>
            <a:endParaRPr/>
          </a:p>
        </p:txBody>
      </p:sp>
      <p:sp>
        <p:nvSpPr>
          <p:cNvPr id="308" name="Google Shape;308;p34"/>
          <p:cNvSpPr/>
          <p:nvPr/>
        </p:nvSpPr>
        <p:spPr>
          <a:xfrm>
            <a:off x="4572000"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Model Building</a:t>
            </a:r>
            <a:endParaRPr/>
          </a:p>
        </p:txBody>
      </p:sp>
      <p:sp>
        <p:nvSpPr>
          <p:cNvPr id="309" name="Google Shape;309;p34"/>
          <p:cNvSpPr/>
          <p:nvPr/>
        </p:nvSpPr>
        <p:spPr>
          <a:xfrm>
            <a:off x="2733039" y="1394900"/>
            <a:ext cx="1459200" cy="14592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 Cleaning</a:t>
            </a:r>
            <a:endParaRPr/>
          </a:p>
        </p:txBody>
      </p:sp>
      <p:sp>
        <p:nvSpPr>
          <p:cNvPr id="310" name="Google Shape;310;p34"/>
          <p:cNvSpPr/>
          <p:nvPr/>
        </p:nvSpPr>
        <p:spPr>
          <a:xfrm>
            <a:off x="93225" y="755625"/>
            <a:ext cx="2386500" cy="2386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a:t>
            </a:r>
            <a:endParaRPr/>
          </a:p>
        </p:txBody>
      </p:sp>
      <p:graphicFrame>
        <p:nvGraphicFramePr>
          <p:cNvPr id="311" name="Google Shape;311;p34"/>
          <p:cNvGraphicFramePr/>
          <p:nvPr/>
        </p:nvGraphicFramePr>
        <p:xfrm>
          <a:off x="439525" y="3196800"/>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312" name="Google Shape;312;p34"/>
          <p:cNvSpPr txBox="1"/>
          <p:nvPr/>
        </p:nvSpPr>
        <p:spPr>
          <a:xfrm>
            <a:off x="6595425" y="2684850"/>
            <a:ext cx="14592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Does this predict well?</a:t>
            </a:r>
            <a:endParaRPr/>
          </a:p>
          <a:p>
            <a:pPr indent="0" lvl="0" marL="0" rtl="0" algn="l">
              <a:spcBef>
                <a:spcPts val="0"/>
              </a:spcBef>
              <a:spcAft>
                <a:spcPts val="0"/>
              </a:spcAft>
              <a:buNone/>
            </a:pPr>
            <a:r>
              <a:rPr lang="en"/>
              <a: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Supervised vs unsupervised</a:t>
            </a:r>
            <a:endParaRPr/>
          </a:p>
        </p:txBody>
      </p:sp>
      <p:cxnSp>
        <p:nvCxnSpPr>
          <p:cNvPr id="313" name="Google Shape;313;p34"/>
          <p:cNvCxnSpPr>
            <a:stCxn id="310" idx="0"/>
            <a:endCxn id="309" idx="0"/>
          </p:cNvCxnSpPr>
          <p:nvPr/>
        </p:nvCxnSpPr>
        <p:spPr>
          <a:xfrm flipH="1" rot="-5400000">
            <a:off x="2054925" y="-12825"/>
            <a:ext cx="639300" cy="2176200"/>
          </a:xfrm>
          <a:prstGeom prst="curvedConnector3">
            <a:avLst>
              <a:gd fmla="val -37248" name="adj1"/>
            </a:avLst>
          </a:prstGeom>
          <a:noFill/>
          <a:ln cap="flat" cmpd="sng" w="9525">
            <a:solidFill>
              <a:schemeClr val="dk2"/>
            </a:solidFill>
            <a:prstDash val="solid"/>
            <a:round/>
            <a:headEnd len="med" w="med" type="none"/>
            <a:tailEnd len="med" w="med" type="stealth"/>
          </a:ln>
        </p:spPr>
      </p:cxnSp>
      <p:cxnSp>
        <p:nvCxnSpPr>
          <p:cNvPr id="314" name="Google Shape;314;p34"/>
          <p:cNvCxnSpPr>
            <a:stCxn id="309" idx="4"/>
            <a:endCxn id="308" idx="1"/>
          </p:cNvCxnSpPr>
          <p:nvPr/>
        </p:nvCxnSpPr>
        <p:spPr>
          <a:xfrm rot="-5400000">
            <a:off x="3652539" y="1934600"/>
            <a:ext cx="729600" cy="1109400"/>
          </a:xfrm>
          <a:prstGeom prst="curvedConnector4">
            <a:avLst>
              <a:gd fmla="val -32638" name="adj1"/>
              <a:gd fmla="val 82881" name="adj2"/>
            </a:avLst>
          </a:prstGeom>
          <a:noFill/>
          <a:ln cap="flat" cmpd="sng" w="9525">
            <a:solidFill>
              <a:schemeClr val="dk2"/>
            </a:solidFill>
            <a:prstDash val="solid"/>
            <a:round/>
            <a:headEnd len="med" w="med" type="none"/>
            <a:tailEnd len="med" w="med" type="stealth"/>
          </a:ln>
        </p:spPr>
      </p:cxnSp>
      <p:cxnSp>
        <p:nvCxnSpPr>
          <p:cNvPr id="315" name="Google Shape;315;p34"/>
          <p:cNvCxnSpPr>
            <a:stCxn id="308" idx="3"/>
            <a:endCxn id="307" idx="1"/>
          </p:cNvCxnSpPr>
          <p:nvPr/>
        </p:nvCxnSpPr>
        <p:spPr>
          <a:xfrm>
            <a:off x="6031200" y="2124500"/>
            <a:ext cx="564300" cy="0"/>
          </a:xfrm>
          <a:prstGeom prst="straightConnector1">
            <a:avLst/>
          </a:prstGeom>
          <a:noFill/>
          <a:ln cap="flat" cmpd="sng" w="9525">
            <a:solidFill>
              <a:schemeClr val="dk2"/>
            </a:solidFill>
            <a:prstDash val="solid"/>
            <a:round/>
            <a:headEnd len="med" w="med" type="none"/>
            <a:tailEnd len="med" w="med" type="stealth"/>
          </a:ln>
        </p:spPr>
      </p:cxnSp>
      <p:graphicFrame>
        <p:nvGraphicFramePr>
          <p:cNvPr id="316" name="Google Shape;316;p34"/>
          <p:cNvGraphicFramePr/>
          <p:nvPr/>
        </p:nvGraphicFramePr>
        <p:xfrm>
          <a:off x="2563175" y="31968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317" name="Google Shape;317;p34"/>
          <p:cNvGraphicFramePr/>
          <p:nvPr/>
        </p:nvGraphicFramePr>
        <p:xfrm>
          <a:off x="6580750" y="1254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Parrot</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2</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0</a:t>
                      </a:r>
                      <a:endParaRPr sz="600"/>
                    </a:p>
                  </a:txBody>
                  <a:tcPr marT="91425" marB="91425" marR="91425" marL="91425">
                    <a:solidFill>
                      <a:srgbClr val="FFF2CC"/>
                    </a:solidFill>
                  </a:tcPr>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318" name="Google Shape;318;p34"/>
          <p:cNvSpPr txBox="1"/>
          <p:nvPr/>
        </p:nvSpPr>
        <p:spPr>
          <a:xfrm>
            <a:off x="4579275" y="2684850"/>
            <a:ext cx="14886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Select an algorithm based on the problem you’re trying to solve</a:t>
            </a:r>
            <a:endParaRPr/>
          </a:p>
          <a:p>
            <a:pPr indent="0" lvl="0" marL="0" rtl="0" algn="l">
              <a:spcBef>
                <a:spcPts val="0"/>
              </a:spcBef>
              <a:spcAft>
                <a:spcPts val="0"/>
              </a:spcAft>
              <a:buNone/>
            </a:pPr>
            <a:r>
              <a:t/>
            </a:r>
            <a:endParaRPr/>
          </a:p>
        </p:txBody>
      </p:sp>
      <p:sp>
        <p:nvSpPr>
          <p:cNvPr id="319" name="Google Shape;319;p34"/>
          <p:cNvSpPr/>
          <p:nvPr/>
        </p:nvSpPr>
        <p:spPr>
          <a:xfrm>
            <a:off x="-18525" y="0"/>
            <a:ext cx="43794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34"/>
          <p:cNvSpPr/>
          <p:nvPr/>
        </p:nvSpPr>
        <p:spPr>
          <a:xfrm>
            <a:off x="6364175" y="0"/>
            <a:ext cx="27801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4" name="Shape 324"/>
        <p:cNvGrpSpPr/>
        <p:nvPr/>
      </p:nvGrpSpPr>
      <p:grpSpPr>
        <a:xfrm>
          <a:off x="0" y="0"/>
          <a:ext cx="0" cy="0"/>
          <a:chOff x="0" y="0"/>
          <a:chExt cx="0" cy="0"/>
        </a:xfrm>
      </p:grpSpPr>
      <p:sp>
        <p:nvSpPr>
          <p:cNvPr id="325" name="Google Shape;325;p3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Model Building</a:t>
            </a:r>
            <a:endParaRPr/>
          </a:p>
        </p:txBody>
      </p:sp>
      <p:sp>
        <p:nvSpPr>
          <p:cNvPr id="326" name="Google Shape;326;p3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Ask yourself: What type of problem are you trying to solve?</a:t>
            </a:r>
            <a:endParaRPr/>
          </a:p>
          <a:p>
            <a:pPr indent="-342900" lvl="0" marL="457200" rtl="0" algn="l">
              <a:spcBef>
                <a:spcPts val="0"/>
              </a:spcBef>
              <a:spcAft>
                <a:spcPts val="0"/>
              </a:spcAft>
              <a:buSzPts val="1800"/>
              <a:buChar char="●"/>
            </a:pPr>
            <a:r>
              <a:rPr lang="en"/>
              <a:t>Data + Algorithm = </a:t>
            </a:r>
            <a:r>
              <a:rPr b="1" lang="en"/>
              <a:t>model</a:t>
            </a:r>
            <a:endParaRPr b="1"/>
          </a:p>
          <a:p>
            <a:pPr indent="-342900" lvl="0" marL="457200" rtl="0" algn="l">
              <a:spcBef>
                <a:spcPts val="0"/>
              </a:spcBef>
              <a:spcAft>
                <a:spcPts val="0"/>
              </a:spcAft>
              <a:buSzPts val="1800"/>
              <a:buChar char="●"/>
            </a:pPr>
            <a:r>
              <a:rPr lang="en"/>
              <a:t>Algorithm:</a:t>
            </a:r>
            <a:endParaRPr/>
          </a:p>
          <a:p>
            <a:pPr indent="-317500" lvl="1" marL="914400" rtl="0" algn="l">
              <a:spcBef>
                <a:spcPts val="0"/>
              </a:spcBef>
              <a:spcAft>
                <a:spcPts val="0"/>
              </a:spcAft>
              <a:buSzPts val="1400"/>
              <a:buChar char="○"/>
            </a:pPr>
            <a:r>
              <a:rPr lang="en"/>
              <a:t>Clustering, Regression, Decision Tree, etc.</a:t>
            </a:r>
            <a:endParaRPr/>
          </a:p>
          <a:p>
            <a:pPr indent="0" lvl="0" marL="0" rtl="0" algn="l">
              <a:spcBef>
                <a:spcPts val="1600"/>
              </a:spcBef>
              <a:spcAft>
                <a:spcPts val="0"/>
              </a:spcAft>
              <a:buNone/>
            </a:pPr>
            <a:r>
              <a:rPr lang="en"/>
              <a:t>Key vocab:</a:t>
            </a:r>
            <a:endParaRPr/>
          </a:p>
          <a:p>
            <a:pPr indent="-342900" lvl="0" marL="457200" rtl="0" algn="l">
              <a:spcBef>
                <a:spcPts val="1600"/>
              </a:spcBef>
              <a:spcAft>
                <a:spcPts val="0"/>
              </a:spcAft>
              <a:buSzPts val="1800"/>
              <a:buChar char="●"/>
            </a:pPr>
            <a:r>
              <a:rPr lang="en"/>
              <a:t>Supervised vs unsupervised learning</a:t>
            </a:r>
            <a:endParaRPr/>
          </a:p>
          <a:p>
            <a:pPr indent="-317500" lvl="1" marL="914400" rtl="0" algn="l">
              <a:spcBef>
                <a:spcPts val="0"/>
              </a:spcBef>
              <a:spcAft>
                <a:spcPts val="0"/>
              </a:spcAft>
              <a:buSzPts val="1400"/>
              <a:buChar char="○"/>
            </a:pPr>
            <a:r>
              <a:rPr lang="en"/>
              <a:t>Supervised - knowing what the data should be, categorizing</a:t>
            </a:r>
            <a:endParaRPr/>
          </a:p>
          <a:p>
            <a:pPr indent="-317500" lvl="1" marL="914400" rtl="0" algn="l">
              <a:spcBef>
                <a:spcPts val="0"/>
              </a:spcBef>
              <a:spcAft>
                <a:spcPts val="0"/>
              </a:spcAft>
              <a:buSzPts val="1400"/>
              <a:buChar char="○"/>
            </a:pPr>
            <a:r>
              <a:rPr lang="en"/>
              <a:t>Unsupervised - letting the ML find patterns for you</a:t>
            </a:r>
            <a:endParaRPr/>
          </a:p>
          <a:p>
            <a:pPr indent="-342900" lvl="0" marL="457200" rtl="0" algn="l">
              <a:spcBef>
                <a:spcPts val="0"/>
              </a:spcBef>
              <a:spcAft>
                <a:spcPts val="0"/>
              </a:spcAft>
              <a:buSzPts val="1800"/>
              <a:buChar char="●"/>
            </a:pPr>
            <a:r>
              <a:rPr lang="en"/>
              <a:t>Algorithm </a:t>
            </a:r>
            <a:endParaRPr/>
          </a:p>
        </p:txBody>
      </p:sp>
      <p:pic>
        <p:nvPicPr>
          <p:cNvPr id="327" name="Google Shape;327;p35"/>
          <p:cNvPicPr preferRelativeResize="0"/>
          <p:nvPr/>
        </p:nvPicPr>
        <p:blipFill>
          <a:blip r:embed="rId3">
            <a:alphaModFix/>
          </a:blip>
          <a:stretch>
            <a:fillRect/>
          </a:stretch>
        </p:blipFill>
        <p:spPr>
          <a:xfrm>
            <a:off x="5139650" y="1669125"/>
            <a:ext cx="3810000" cy="16383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1" name="Shape 331"/>
        <p:cNvGrpSpPr/>
        <p:nvPr/>
      </p:nvGrpSpPr>
      <p:grpSpPr>
        <a:xfrm>
          <a:off x="0" y="0"/>
          <a:ext cx="0" cy="0"/>
          <a:chOff x="0" y="0"/>
          <a:chExt cx="0" cy="0"/>
        </a:xfrm>
      </p:grpSpPr>
      <p:sp>
        <p:nvSpPr>
          <p:cNvPr id="332" name="Google Shape;332;p3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can Machine Learning do?</a:t>
            </a:r>
            <a:endParaRPr/>
          </a:p>
        </p:txBody>
      </p:sp>
      <p:sp>
        <p:nvSpPr>
          <p:cNvPr id="333" name="Google Shape;333;p3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Classification of new data</a:t>
            </a:r>
            <a:endParaRPr/>
          </a:p>
          <a:p>
            <a:pPr indent="-317500" lvl="1" marL="914400" rtl="0" algn="l">
              <a:spcBef>
                <a:spcPts val="0"/>
              </a:spcBef>
              <a:spcAft>
                <a:spcPts val="0"/>
              </a:spcAft>
              <a:buSzPts val="1400"/>
              <a:buChar char="○"/>
            </a:pPr>
            <a:r>
              <a:rPr lang="en"/>
              <a:t>Dog or cat?</a:t>
            </a:r>
            <a:endParaRPr/>
          </a:p>
          <a:p>
            <a:pPr indent="-342900" lvl="0" marL="457200" rtl="0" algn="l">
              <a:spcBef>
                <a:spcPts val="0"/>
              </a:spcBef>
              <a:spcAft>
                <a:spcPts val="0"/>
              </a:spcAft>
              <a:buSzPts val="1800"/>
              <a:buChar char="●"/>
            </a:pPr>
            <a:r>
              <a:rPr lang="en"/>
              <a:t>Find trends and patterns (regression, clustering)</a:t>
            </a:r>
            <a:endParaRPr/>
          </a:p>
          <a:p>
            <a:pPr indent="0" lvl="0" marL="0" rtl="0" algn="l">
              <a:spcBef>
                <a:spcPts val="1600"/>
              </a:spcBef>
              <a:spcAft>
                <a:spcPts val="0"/>
              </a:spcAft>
              <a:buNone/>
            </a:pPr>
            <a:r>
              <a:rPr lang="en"/>
              <a:t>What can’t ML do?</a:t>
            </a:r>
            <a:endParaRPr/>
          </a:p>
          <a:p>
            <a:pPr indent="-342900" lvl="0" marL="457200" marR="0" rtl="0" algn="l">
              <a:lnSpc>
                <a:spcPct val="115000"/>
              </a:lnSpc>
              <a:spcBef>
                <a:spcPts val="1600"/>
              </a:spcBef>
              <a:spcAft>
                <a:spcPts val="0"/>
              </a:spcAft>
              <a:buClr>
                <a:schemeClr val="dk2"/>
              </a:buClr>
              <a:buSzPts val="1800"/>
              <a:buFont typeface="Arial"/>
              <a:buChar char="●"/>
            </a:pPr>
            <a:r>
              <a:rPr lang="en"/>
              <a:t>Clean your data!</a:t>
            </a:r>
            <a:endParaRPr/>
          </a:p>
          <a:p>
            <a:pPr indent="-342900" lvl="0" marL="457200" marR="0" rtl="0" algn="l">
              <a:lnSpc>
                <a:spcPct val="115000"/>
              </a:lnSpc>
              <a:spcBef>
                <a:spcPts val="0"/>
              </a:spcBef>
              <a:spcAft>
                <a:spcPts val="0"/>
              </a:spcAft>
              <a:buSzPts val="1800"/>
              <a:buChar char="●"/>
            </a:pPr>
            <a:r>
              <a:rPr lang="en"/>
              <a:t>Identify patterns that ARE NOT in the data</a:t>
            </a:r>
            <a:endParaRPr/>
          </a:p>
        </p:txBody>
      </p:sp>
      <p:graphicFrame>
        <p:nvGraphicFramePr>
          <p:cNvPr id="334" name="Google Shape;334;p36"/>
          <p:cNvGraphicFramePr/>
          <p:nvPr/>
        </p:nvGraphicFramePr>
        <p:xfrm>
          <a:off x="5645050" y="225925"/>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335" name="Google Shape;335;p36"/>
          <p:cNvGraphicFramePr/>
          <p:nvPr/>
        </p:nvGraphicFramePr>
        <p:xfrm>
          <a:off x="7435888" y="2138475"/>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cxnSp>
        <p:nvCxnSpPr>
          <p:cNvPr id="336" name="Google Shape;336;p36"/>
          <p:cNvCxnSpPr/>
          <p:nvPr/>
        </p:nvCxnSpPr>
        <p:spPr>
          <a:xfrm>
            <a:off x="7605700" y="1001575"/>
            <a:ext cx="542400" cy="10119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0" name="Shape 340"/>
        <p:cNvGrpSpPr/>
        <p:nvPr/>
      </p:nvGrpSpPr>
      <p:grpSpPr>
        <a:xfrm>
          <a:off x="0" y="0"/>
          <a:ext cx="0" cy="0"/>
          <a:chOff x="0" y="0"/>
          <a:chExt cx="0" cy="0"/>
        </a:xfrm>
      </p:grpSpPr>
      <p:sp>
        <p:nvSpPr>
          <p:cNvPr id="341" name="Google Shape;341;p37"/>
          <p:cNvSpPr/>
          <p:nvPr/>
        </p:nvSpPr>
        <p:spPr>
          <a:xfrm>
            <a:off x="6595425"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rPr>
              <a:t>Model</a:t>
            </a:r>
            <a:endParaRPr>
              <a:solidFill>
                <a:schemeClr val="dk1"/>
              </a:solidFill>
            </a:endParaRPr>
          </a:p>
          <a:p>
            <a:pPr indent="0" lvl="0" marL="0" rtl="0" algn="ctr">
              <a:spcBef>
                <a:spcPts val="0"/>
              </a:spcBef>
              <a:spcAft>
                <a:spcPts val="0"/>
              </a:spcAft>
              <a:buClr>
                <a:schemeClr val="dk1"/>
              </a:buClr>
              <a:buSzPts val="1100"/>
              <a:buFont typeface="Arial"/>
              <a:buNone/>
            </a:pPr>
            <a:r>
              <a:rPr lang="en">
                <a:solidFill>
                  <a:schemeClr val="dk1"/>
                </a:solidFill>
              </a:rPr>
              <a:t>Evaluating</a:t>
            </a:r>
            <a:endParaRPr/>
          </a:p>
        </p:txBody>
      </p:sp>
      <p:sp>
        <p:nvSpPr>
          <p:cNvPr id="342" name="Google Shape;342;p37"/>
          <p:cNvSpPr/>
          <p:nvPr/>
        </p:nvSpPr>
        <p:spPr>
          <a:xfrm>
            <a:off x="4572000" y="1706150"/>
            <a:ext cx="1459200" cy="836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Model Building</a:t>
            </a:r>
            <a:endParaRPr/>
          </a:p>
        </p:txBody>
      </p:sp>
      <p:sp>
        <p:nvSpPr>
          <p:cNvPr id="343" name="Google Shape;343;p37"/>
          <p:cNvSpPr/>
          <p:nvPr/>
        </p:nvSpPr>
        <p:spPr>
          <a:xfrm>
            <a:off x="2733039" y="1394900"/>
            <a:ext cx="1459200" cy="14592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 Cleaning</a:t>
            </a:r>
            <a:endParaRPr/>
          </a:p>
        </p:txBody>
      </p:sp>
      <p:sp>
        <p:nvSpPr>
          <p:cNvPr id="344" name="Google Shape;344;p37"/>
          <p:cNvSpPr/>
          <p:nvPr/>
        </p:nvSpPr>
        <p:spPr>
          <a:xfrm>
            <a:off x="93225" y="755625"/>
            <a:ext cx="2386500" cy="2386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Data</a:t>
            </a:r>
            <a:endParaRPr/>
          </a:p>
        </p:txBody>
      </p:sp>
      <p:graphicFrame>
        <p:nvGraphicFramePr>
          <p:cNvPr id="345" name="Google Shape;345;p37"/>
          <p:cNvGraphicFramePr/>
          <p:nvPr/>
        </p:nvGraphicFramePr>
        <p:xfrm>
          <a:off x="439525" y="3196800"/>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346" name="Google Shape;346;p37"/>
          <p:cNvSpPr txBox="1"/>
          <p:nvPr/>
        </p:nvSpPr>
        <p:spPr>
          <a:xfrm>
            <a:off x="6595425" y="2684850"/>
            <a:ext cx="14592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Does this predict well?</a:t>
            </a:r>
            <a:endParaRPr/>
          </a:p>
          <a:p>
            <a:pPr indent="0" lvl="0" marL="0" rtl="0" algn="l">
              <a:spcBef>
                <a:spcPts val="0"/>
              </a:spcBef>
              <a:spcAft>
                <a:spcPts val="0"/>
              </a:spcAft>
              <a:buNone/>
            </a:pPr>
            <a:r>
              <a:rPr lang="en"/>
              <a:t>…</a:t>
            </a:r>
            <a:endParaRPr/>
          </a:p>
          <a:p>
            <a:pPr indent="0" lvl="0" marL="0" rtl="0" algn="l">
              <a:spcBef>
                <a:spcPts val="0"/>
              </a:spcBef>
              <a:spcAft>
                <a:spcPts val="0"/>
              </a:spcAft>
              <a:buNone/>
            </a:pPr>
            <a:r>
              <a:t/>
            </a:r>
            <a:endParaRPr/>
          </a:p>
        </p:txBody>
      </p:sp>
      <p:cxnSp>
        <p:nvCxnSpPr>
          <p:cNvPr id="347" name="Google Shape;347;p37"/>
          <p:cNvCxnSpPr>
            <a:stCxn id="344" idx="0"/>
            <a:endCxn id="343" idx="0"/>
          </p:cNvCxnSpPr>
          <p:nvPr/>
        </p:nvCxnSpPr>
        <p:spPr>
          <a:xfrm flipH="1" rot="-5400000">
            <a:off x="2054925" y="-12825"/>
            <a:ext cx="639300" cy="2176200"/>
          </a:xfrm>
          <a:prstGeom prst="curvedConnector3">
            <a:avLst>
              <a:gd fmla="val -37248" name="adj1"/>
            </a:avLst>
          </a:prstGeom>
          <a:noFill/>
          <a:ln cap="flat" cmpd="sng" w="9525">
            <a:solidFill>
              <a:schemeClr val="dk2"/>
            </a:solidFill>
            <a:prstDash val="solid"/>
            <a:round/>
            <a:headEnd len="med" w="med" type="none"/>
            <a:tailEnd len="med" w="med" type="stealth"/>
          </a:ln>
        </p:spPr>
      </p:cxnSp>
      <p:cxnSp>
        <p:nvCxnSpPr>
          <p:cNvPr id="348" name="Google Shape;348;p37"/>
          <p:cNvCxnSpPr>
            <a:stCxn id="343" idx="4"/>
            <a:endCxn id="342" idx="1"/>
          </p:cNvCxnSpPr>
          <p:nvPr/>
        </p:nvCxnSpPr>
        <p:spPr>
          <a:xfrm rot="-5400000">
            <a:off x="3652539" y="1934600"/>
            <a:ext cx="729600" cy="1109400"/>
          </a:xfrm>
          <a:prstGeom prst="curvedConnector4">
            <a:avLst>
              <a:gd fmla="val -32638" name="adj1"/>
              <a:gd fmla="val 82881" name="adj2"/>
            </a:avLst>
          </a:prstGeom>
          <a:noFill/>
          <a:ln cap="flat" cmpd="sng" w="9525">
            <a:solidFill>
              <a:schemeClr val="dk2"/>
            </a:solidFill>
            <a:prstDash val="solid"/>
            <a:round/>
            <a:headEnd len="med" w="med" type="none"/>
            <a:tailEnd len="med" w="med" type="stealth"/>
          </a:ln>
        </p:spPr>
      </p:cxnSp>
      <p:cxnSp>
        <p:nvCxnSpPr>
          <p:cNvPr id="349" name="Google Shape;349;p37"/>
          <p:cNvCxnSpPr>
            <a:stCxn id="342" idx="3"/>
            <a:endCxn id="341" idx="1"/>
          </p:cNvCxnSpPr>
          <p:nvPr/>
        </p:nvCxnSpPr>
        <p:spPr>
          <a:xfrm>
            <a:off x="6031200" y="2124500"/>
            <a:ext cx="564300" cy="0"/>
          </a:xfrm>
          <a:prstGeom prst="straightConnector1">
            <a:avLst/>
          </a:prstGeom>
          <a:noFill/>
          <a:ln cap="flat" cmpd="sng" w="9525">
            <a:solidFill>
              <a:schemeClr val="dk2"/>
            </a:solidFill>
            <a:prstDash val="solid"/>
            <a:round/>
            <a:headEnd len="med" w="med" type="none"/>
            <a:tailEnd len="med" w="med" type="stealth"/>
          </a:ln>
        </p:spPr>
      </p:cxnSp>
      <p:graphicFrame>
        <p:nvGraphicFramePr>
          <p:cNvPr id="350" name="Google Shape;350;p37"/>
          <p:cNvGraphicFramePr/>
          <p:nvPr/>
        </p:nvGraphicFramePr>
        <p:xfrm>
          <a:off x="2563175" y="31968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351" name="Google Shape;351;p37"/>
          <p:cNvGraphicFramePr/>
          <p:nvPr/>
        </p:nvGraphicFramePr>
        <p:xfrm>
          <a:off x="6580750" y="1254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Parrot</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2</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0</a:t>
                      </a:r>
                      <a:endParaRPr sz="600"/>
                    </a:p>
                  </a:txBody>
                  <a:tcPr marT="91425" marB="91425" marR="91425" marL="91425">
                    <a:solidFill>
                      <a:srgbClr val="FFF2CC"/>
                    </a:solidFill>
                  </a:tcPr>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
        <p:nvSpPr>
          <p:cNvPr id="352" name="Google Shape;352;p37"/>
          <p:cNvSpPr txBox="1"/>
          <p:nvPr/>
        </p:nvSpPr>
        <p:spPr>
          <a:xfrm>
            <a:off x="4579275" y="2684850"/>
            <a:ext cx="1488600" cy="125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Select an algorithm based on the problem you’re trying to solve</a:t>
            </a:r>
            <a:endParaRPr/>
          </a:p>
          <a:p>
            <a:pPr indent="0" lvl="0" marL="0" rtl="0" algn="l">
              <a:spcBef>
                <a:spcPts val="0"/>
              </a:spcBef>
              <a:spcAft>
                <a:spcPts val="0"/>
              </a:spcAft>
              <a:buNone/>
            </a:pPr>
            <a:r>
              <a:t/>
            </a:r>
            <a:endParaRPr/>
          </a:p>
        </p:txBody>
      </p:sp>
      <p:sp>
        <p:nvSpPr>
          <p:cNvPr id="353" name="Google Shape;353;p37"/>
          <p:cNvSpPr/>
          <p:nvPr/>
        </p:nvSpPr>
        <p:spPr>
          <a:xfrm>
            <a:off x="-18525" y="0"/>
            <a:ext cx="62472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7" name="Shape 357"/>
        <p:cNvGrpSpPr/>
        <p:nvPr/>
      </p:nvGrpSpPr>
      <p:grpSpPr>
        <a:xfrm>
          <a:off x="0" y="0"/>
          <a:ext cx="0" cy="0"/>
          <a:chOff x="0" y="0"/>
          <a:chExt cx="0" cy="0"/>
        </a:xfrm>
      </p:grpSpPr>
      <p:sp>
        <p:nvSpPr>
          <p:cNvPr id="358" name="Google Shape;358;p3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Model Evaluating</a:t>
            </a:r>
            <a:endParaRPr/>
          </a:p>
        </p:txBody>
      </p:sp>
      <p:sp>
        <p:nvSpPr>
          <p:cNvPr id="359" name="Google Shape;359;p3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marR="0" rtl="0" algn="l">
              <a:lnSpc>
                <a:spcPct val="115000"/>
              </a:lnSpc>
              <a:spcBef>
                <a:spcPts val="0"/>
              </a:spcBef>
              <a:spcAft>
                <a:spcPts val="0"/>
              </a:spcAft>
              <a:buClr>
                <a:schemeClr val="dk2"/>
              </a:buClr>
              <a:buSzPts val="1800"/>
              <a:buFont typeface="Arial"/>
              <a:buChar char="●"/>
            </a:pPr>
            <a:r>
              <a:rPr lang="en"/>
              <a:t>How well can your model [predict] unseen data?</a:t>
            </a:r>
            <a:endParaRPr/>
          </a:p>
          <a:p>
            <a:pPr indent="0" lvl="0" marL="0" rtl="0" algn="l">
              <a:spcBef>
                <a:spcPts val="1600"/>
              </a:spcBef>
              <a:spcAft>
                <a:spcPts val="0"/>
              </a:spcAft>
              <a:buNone/>
            </a:pPr>
            <a:r>
              <a:rPr lang="en"/>
              <a:t>Key vocab:</a:t>
            </a:r>
            <a:endParaRPr/>
          </a:p>
          <a:p>
            <a:pPr indent="-342900" lvl="0" marL="457200" rtl="0" algn="l">
              <a:spcBef>
                <a:spcPts val="1600"/>
              </a:spcBef>
              <a:spcAft>
                <a:spcPts val="0"/>
              </a:spcAft>
              <a:buSzPts val="1800"/>
              <a:buChar char="●"/>
            </a:pPr>
            <a:r>
              <a:rPr lang="en"/>
              <a:t>Test Data</a:t>
            </a:r>
            <a:endParaRPr/>
          </a:p>
          <a:p>
            <a:pPr indent="-342900" lvl="0" marL="457200" rtl="0" algn="l">
              <a:spcBef>
                <a:spcPts val="0"/>
              </a:spcBef>
              <a:spcAft>
                <a:spcPts val="0"/>
              </a:spcAft>
              <a:buSzPts val="1800"/>
              <a:buChar char="●"/>
            </a:pPr>
            <a:r>
              <a:rPr lang="en"/>
              <a:t>Precision</a:t>
            </a:r>
            <a:endParaRPr/>
          </a:p>
          <a:p>
            <a:pPr indent="-342900" lvl="0" marL="457200" rtl="0" algn="l">
              <a:spcBef>
                <a:spcPts val="0"/>
              </a:spcBef>
              <a:spcAft>
                <a:spcPts val="0"/>
              </a:spcAft>
              <a:buSzPts val="1800"/>
              <a:buChar char="●"/>
            </a:pPr>
            <a:r>
              <a:rPr lang="en"/>
              <a:t>Recall</a:t>
            </a:r>
            <a:endParaRPr/>
          </a:p>
          <a:p>
            <a:pPr indent="-342900" lvl="0" marL="457200" rtl="0" algn="l">
              <a:spcBef>
                <a:spcPts val="0"/>
              </a:spcBef>
              <a:spcAft>
                <a:spcPts val="0"/>
              </a:spcAft>
              <a:buSzPts val="1800"/>
              <a:buChar char="●"/>
            </a:pPr>
            <a:r>
              <a:rPr lang="en"/>
              <a:t>Confidence Interval</a:t>
            </a:r>
            <a:endParaRPr/>
          </a:p>
        </p:txBody>
      </p:sp>
      <p:graphicFrame>
        <p:nvGraphicFramePr>
          <p:cNvPr id="360" name="Google Shape;360;p38"/>
          <p:cNvGraphicFramePr/>
          <p:nvPr/>
        </p:nvGraphicFramePr>
        <p:xfrm>
          <a:off x="6747650" y="267985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Parrot</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2</a:t>
                      </a:r>
                      <a:endParaRPr sz="600"/>
                    </a:p>
                  </a:txBody>
                  <a:tcPr marT="91425" marB="91425" marR="91425" marL="91425">
                    <a:solidFill>
                      <a:srgbClr val="FFF2CC"/>
                    </a:solidFill>
                  </a:tcPr>
                </a:tc>
                <a:tc>
                  <a:txBody>
                    <a:bodyPr>
                      <a:noAutofit/>
                    </a:bodyPr>
                    <a:lstStyle/>
                    <a:p>
                      <a:pPr indent="0" lvl="0" marL="0" rtl="0" algn="l">
                        <a:spcBef>
                          <a:spcPts val="0"/>
                        </a:spcBef>
                        <a:spcAft>
                          <a:spcPts val="0"/>
                        </a:spcAft>
                        <a:buNone/>
                      </a:pPr>
                      <a:r>
                        <a:rPr lang="en" sz="600"/>
                        <a:t>0</a:t>
                      </a:r>
                      <a:endParaRPr sz="600"/>
                    </a:p>
                  </a:txBody>
                  <a:tcPr marT="91425" marB="91425" marR="91425" marL="91425">
                    <a:solidFill>
                      <a:srgbClr val="FFF2CC"/>
                    </a:solidFill>
                  </a:tcPr>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361" name="Google Shape;361;p38"/>
          <p:cNvGraphicFramePr/>
          <p:nvPr/>
        </p:nvGraphicFramePr>
        <p:xfrm>
          <a:off x="6296688" y="301800"/>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5" name="Shape 365"/>
        <p:cNvGrpSpPr/>
        <p:nvPr/>
      </p:nvGrpSpPr>
      <p:grpSpPr>
        <a:xfrm>
          <a:off x="0" y="0"/>
          <a:ext cx="0" cy="0"/>
          <a:chOff x="0" y="0"/>
          <a:chExt cx="0" cy="0"/>
        </a:xfrm>
      </p:grpSpPr>
      <p:pic>
        <p:nvPicPr>
          <p:cNvPr id="366" name="Google Shape;366;p39"/>
          <p:cNvPicPr preferRelativeResize="0"/>
          <p:nvPr/>
        </p:nvPicPr>
        <p:blipFill>
          <a:blip r:embed="rId3">
            <a:alphaModFix/>
          </a:blip>
          <a:stretch>
            <a:fillRect/>
          </a:stretch>
        </p:blipFill>
        <p:spPr>
          <a:xfrm>
            <a:off x="206549" y="230225"/>
            <a:ext cx="5406424" cy="3057725"/>
          </a:xfrm>
          <a:prstGeom prst="rect">
            <a:avLst/>
          </a:prstGeom>
          <a:noFill/>
          <a:ln>
            <a:noFill/>
          </a:ln>
        </p:spPr>
      </p:pic>
      <p:sp>
        <p:nvSpPr>
          <p:cNvPr id="367" name="Google Shape;367;p39"/>
          <p:cNvSpPr txBox="1"/>
          <p:nvPr/>
        </p:nvSpPr>
        <p:spPr>
          <a:xfrm>
            <a:off x="1099225" y="3287950"/>
            <a:ext cx="3735300" cy="476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FROM MELODY IVORY - do not use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5"/>
          <p:cNvSpPr/>
          <p:nvPr/>
        </p:nvSpPr>
        <p:spPr>
          <a:xfrm>
            <a:off x="5521700" y="1985850"/>
            <a:ext cx="1094400" cy="6276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Model</a:t>
            </a:r>
            <a:endParaRPr>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Evaluating</a:t>
            </a:r>
            <a:endParaRPr>
              <a:latin typeface="Gill Sans"/>
              <a:ea typeface="Gill Sans"/>
              <a:cs typeface="Gill Sans"/>
              <a:sym typeface="Gill Sans"/>
            </a:endParaRPr>
          </a:p>
        </p:txBody>
      </p:sp>
      <p:sp>
        <p:nvSpPr>
          <p:cNvPr id="80" name="Google Shape;80;p15"/>
          <p:cNvSpPr/>
          <p:nvPr/>
        </p:nvSpPr>
        <p:spPr>
          <a:xfrm>
            <a:off x="3610375" y="3600050"/>
            <a:ext cx="1459200" cy="8367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Model Building</a:t>
            </a:r>
            <a:endParaRPr>
              <a:latin typeface="Gill Sans"/>
              <a:ea typeface="Gill Sans"/>
              <a:cs typeface="Gill Sans"/>
              <a:sym typeface="Gill Sans"/>
            </a:endParaRPr>
          </a:p>
        </p:txBody>
      </p:sp>
      <p:sp>
        <p:nvSpPr>
          <p:cNvPr id="81" name="Google Shape;81;p15"/>
          <p:cNvSpPr/>
          <p:nvPr/>
        </p:nvSpPr>
        <p:spPr>
          <a:xfrm>
            <a:off x="1837351" y="2071550"/>
            <a:ext cx="1034400" cy="10347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Gill Sans"/>
                <a:ea typeface="Gill Sans"/>
                <a:cs typeface="Gill Sans"/>
                <a:sym typeface="Gill Sans"/>
              </a:rPr>
              <a:t>Data Cleaning</a:t>
            </a:r>
            <a:endParaRPr sz="1000">
              <a:latin typeface="Gill Sans"/>
              <a:ea typeface="Gill Sans"/>
              <a:cs typeface="Gill Sans"/>
              <a:sym typeface="Gill Sans"/>
            </a:endParaRPr>
          </a:p>
        </p:txBody>
      </p:sp>
      <p:sp>
        <p:nvSpPr>
          <p:cNvPr id="82" name="Google Shape;82;p15"/>
          <p:cNvSpPr/>
          <p:nvPr/>
        </p:nvSpPr>
        <p:spPr>
          <a:xfrm>
            <a:off x="364050" y="611175"/>
            <a:ext cx="1488600" cy="14886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Data</a:t>
            </a:r>
            <a:endParaRPr>
              <a:latin typeface="Gill Sans"/>
              <a:ea typeface="Gill Sans"/>
              <a:cs typeface="Gill Sans"/>
              <a:sym typeface="Gill Sans"/>
            </a:endParaRPr>
          </a:p>
        </p:txBody>
      </p:sp>
      <p:sp>
        <p:nvSpPr>
          <p:cNvPr id="83" name="Google Shape;83;p15"/>
          <p:cNvSpPr/>
          <p:nvPr/>
        </p:nvSpPr>
        <p:spPr>
          <a:xfrm>
            <a:off x="7142950" y="1844150"/>
            <a:ext cx="1459200" cy="12621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Model Output</a:t>
            </a:r>
            <a:endParaRPr>
              <a:latin typeface="Gill Sans"/>
              <a:ea typeface="Gill Sans"/>
              <a:cs typeface="Gill Sans"/>
              <a:sym typeface="Gill Sans"/>
            </a:endParaRPr>
          </a:p>
        </p:txBody>
      </p:sp>
      <p:sp>
        <p:nvSpPr>
          <p:cNvPr id="84" name="Google Shape;84;p15"/>
          <p:cNvSpPr txBox="1"/>
          <p:nvPr/>
        </p:nvSpPr>
        <p:spPr>
          <a:xfrm>
            <a:off x="718050"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Data design</a:t>
            </a:r>
            <a:endParaRPr>
              <a:latin typeface="Gill Sans"/>
              <a:ea typeface="Gill Sans"/>
              <a:cs typeface="Gill Sans"/>
              <a:sym typeface="Gill Sans"/>
            </a:endParaRPr>
          </a:p>
        </p:txBody>
      </p:sp>
      <p:sp>
        <p:nvSpPr>
          <p:cNvPr id="85" name="Google Shape;85;p15"/>
          <p:cNvSpPr txBox="1"/>
          <p:nvPr/>
        </p:nvSpPr>
        <p:spPr>
          <a:xfrm>
            <a:off x="37869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Model design</a:t>
            </a:r>
            <a:endParaRPr>
              <a:latin typeface="Gill Sans"/>
              <a:ea typeface="Gill Sans"/>
              <a:cs typeface="Gill Sans"/>
              <a:sym typeface="Gill Sans"/>
            </a:endParaRPr>
          </a:p>
        </p:txBody>
      </p:sp>
      <p:sp>
        <p:nvSpPr>
          <p:cNvPr id="86" name="Google Shape;86;p15"/>
          <p:cNvSpPr txBox="1"/>
          <p:nvPr/>
        </p:nvSpPr>
        <p:spPr>
          <a:xfrm>
            <a:off x="71823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Output design</a:t>
            </a:r>
            <a:endParaRPr>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6"/>
          <p:cNvSpPr/>
          <p:nvPr/>
        </p:nvSpPr>
        <p:spPr>
          <a:xfrm>
            <a:off x="5521700" y="1985850"/>
            <a:ext cx="1094400" cy="6276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Model</a:t>
            </a:r>
            <a:endParaRPr>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Evaluating</a:t>
            </a:r>
            <a:endParaRPr>
              <a:latin typeface="Gill Sans"/>
              <a:ea typeface="Gill Sans"/>
              <a:cs typeface="Gill Sans"/>
              <a:sym typeface="Gill Sans"/>
            </a:endParaRPr>
          </a:p>
        </p:txBody>
      </p:sp>
      <p:sp>
        <p:nvSpPr>
          <p:cNvPr id="92" name="Google Shape;92;p16"/>
          <p:cNvSpPr/>
          <p:nvPr/>
        </p:nvSpPr>
        <p:spPr>
          <a:xfrm>
            <a:off x="3610375" y="3600050"/>
            <a:ext cx="1459200" cy="8367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Model Building</a:t>
            </a:r>
            <a:endParaRPr>
              <a:latin typeface="Gill Sans"/>
              <a:ea typeface="Gill Sans"/>
              <a:cs typeface="Gill Sans"/>
              <a:sym typeface="Gill Sans"/>
            </a:endParaRPr>
          </a:p>
        </p:txBody>
      </p:sp>
      <p:sp>
        <p:nvSpPr>
          <p:cNvPr id="93" name="Google Shape;93;p16"/>
          <p:cNvSpPr/>
          <p:nvPr/>
        </p:nvSpPr>
        <p:spPr>
          <a:xfrm>
            <a:off x="1837351" y="2071550"/>
            <a:ext cx="1034400" cy="10347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Gill Sans"/>
                <a:ea typeface="Gill Sans"/>
                <a:cs typeface="Gill Sans"/>
                <a:sym typeface="Gill Sans"/>
              </a:rPr>
              <a:t>Data Cleaning</a:t>
            </a:r>
            <a:endParaRPr sz="1000">
              <a:latin typeface="Gill Sans"/>
              <a:ea typeface="Gill Sans"/>
              <a:cs typeface="Gill Sans"/>
              <a:sym typeface="Gill Sans"/>
            </a:endParaRPr>
          </a:p>
        </p:txBody>
      </p:sp>
      <p:sp>
        <p:nvSpPr>
          <p:cNvPr id="94" name="Google Shape;94;p16"/>
          <p:cNvSpPr/>
          <p:nvPr/>
        </p:nvSpPr>
        <p:spPr>
          <a:xfrm>
            <a:off x="93225" y="755625"/>
            <a:ext cx="1488600" cy="14886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Data</a:t>
            </a:r>
            <a:endParaRPr>
              <a:latin typeface="Gill Sans"/>
              <a:ea typeface="Gill Sans"/>
              <a:cs typeface="Gill Sans"/>
              <a:sym typeface="Gill Sans"/>
            </a:endParaRPr>
          </a:p>
        </p:txBody>
      </p:sp>
      <p:sp>
        <p:nvSpPr>
          <p:cNvPr id="95" name="Google Shape;95;p16"/>
          <p:cNvSpPr/>
          <p:nvPr/>
        </p:nvSpPr>
        <p:spPr>
          <a:xfrm>
            <a:off x="7142950" y="1844150"/>
            <a:ext cx="1459200" cy="12621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Model Output</a:t>
            </a:r>
            <a:endParaRPr>
              <a:latin typeface="Gill Sans"/>
              <a:ea typeface="Gill Sans"/>
              <a:cs typeface="Gill Sans"/>
              <a:sym typeface="Gill Sans"/>
            </a:endParaRPr>
          </a:p>
        </p:txBody>
      </p:sp>
      <p:sp>
        <p:nvSpPr>
          <p:cNvPr id="96" name="Google Shape;96;p16"/>
          <p:cNvSpPr txBox="1"/>
          <p:nvPr/>
        </p:nvSpPr>
        <p:spPr>
          <a:xfrm>
            <a:off x="718050"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Data design</a:t>
            </a:r>
            <a:endParaRPr>
              <a:latin typeface="Gill Sans"/>
              <a:ea typeface="Gill Sans"/>
              <a:cs typeface="Gill Sans"/>
              <a:sym typeface="Gill Sans"/>
            </a:endParaRPr>
          </a:p>
        </p:txBody>
      </p:sp>
      <p:sp>
        <p:nvSpPr>
          <p:cNvPr id="97" name="Google Shape;97;p16"/>
          <p:cNvSpPr txBox="1"/>
          <p:nvPr/>
        </p:nvSpPr>
        <p:spPr>
          <a:xfrm>
            <a:off x="37869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Model design</a:t>
            </a:r>
            <a:endParaRPr>
              <a:latin typeface="Gill Sans"/>
              <a:ea typeface="Gill Sans"/>
              <a:cs typeface="Gill Sans"/>
              <a:sym typeface="Gill Sans"/>
            </a:endParaRPr>
          </a:p>
        </p:txBody>
      </p:sp>
      <p:sp>
        <p:nvSpPr>
          <p:cNvPr id="98" name="Google Shape;98;p16"/>
          <p:cNvSpPr txBox="1"/>
          <p:nvPr/>
        </p:nvSpPr>
        <p:spPr>
          <a:xfrm>
            <a:off x="71823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Output design</a:t>
            </a:r>
            <a:endParaRPr>
              <a:latin typeface="Gill Sans"/>
              <a:ea typeface="Gill Sans"/>
              <a:cs typeface="Gill Sans"/>
              <a:sym typeface="Gill Sans"/>
            </a:endParaRPr>
          </a:p>
        </p:txBody>
      </p:sp>
      <p:sp>
        <p:nvSpPr>
          <p:cNvPr id="99" name="Google Shape;99;p16"/>
          <p:cNvSpPr/>
          <p:nvPr/>
        </p:nvSpPr>
        <p:spPr>
          <a:xfrm>
            <a:off x="3127275" y="0"/>
            <a:ext cx="60171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sp>
        <p:nvSpPr>
          <p:cNvPr id="104" name="Google Shape;104;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Data</a:t>
            </a:r>
            <a:endParaRPr>
              <a:latin typeface="Gill Sans"/>
              <a:ea typeface="Gill Sans"/>
              <a:cs typeface="Gill Sans"/>
              <a:sym typeface="Gill Sans"/>
            </a:endParaRPr>
          </a:p>
        </p:txBody>
      </p:sp>
      <p:sp>
        <p:nvSpPr>
          <p:cNvPr id="105" name="Google Shape;105;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All machine learning models need data</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Where does your data come from?</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What is the type() of each of the variables (columns)</a:t>
            </a:r>
            <a:endParaRPr>
              <a:latin typeface="Gill Sans"/>
              <a:ea typeface="Gill Sans"/>
              <a:cs typeface="Gill Sans"/>
              <a:sym typeface="Gill Sans"/>
            </a:endParaRPr>
          </a:p>
          <a:p>
            <a:pPr indent="0" lvl="0" marL="0" rtl="0" algn="l">
              <a:spcBef>
                <a:spcPts val="1600"/>
              </a:spcBef>
              <a:spcAft>
                <a:spcPts val="0"/>
              </a:spcAft>
              <a:buNone/>
            </a:pPr>
            <a:r>
              <a:rPr lang="en">
                <a:latin typeface="Gill Sans"/>
                <a:ea typeface="Gill Sans"/>
                <a:cs typeface="Gill Sans"/>
                <a:sym typeface="Gill Sans"/>
              </a:rPr>
              <a:t>Key vocab:</a:t>
            </a:r>
            <a:endParaRPr>
              <a:latin typeface="Gill Sans"/>
              <a:ea typeface="Gill Sans"/>
              <a:cs typeface="Gill Sans"/>
              <a:sym typeface="Gill Sans"/>
            </a:endParaRPr>
          </a:p>
          <a:p>
            <a:pPr indent="-342900" lvl="0" marL="457200" rtl="0" algn="l">
              <a:spcBef>
                <a:spcPts val="1600"/>
              </a:spcBef>
              <a:spcAft>
                <a:spcPts val="0"/>
              </a:spcAft>
              <a:buSzPts val="1800"/>
              <a:buFont typeface="Gill Sans"/>
              <a:buChar char="●"/>
            </a:pPr>
            <a:r>
              <a:rPr lang="en">
                <a:highlight>
                  <a:srgbClr val="E4C1F9"/>
                </a:highlight>
                <a:latin typeface="Gill Sans"/>
                <a:ea typeface="Gill Sans"/>
                <a:cs typeface="Gill Sans"/>
                <a:sym typeface="Gill Sans"/>
              </a:rPr>
              <a:t>Training data </a:t>
            </a:r>
            <a:r>
              <a:rPr lang="en">
                <a:latin typeface="Gill Sans"/>
                <a:ea typeface="Gill Sans"/>
                <a:cs typeface="Gill Sans"/>
                <a:sym typeface="Gill Sans"/>
              </a:rPr>
              <a:t>- the data you use to train your ML model</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highlight>
                  <a:srgbClr val="E4C1F9"/>
                </a:highlight>
                <a:latin typeface="Gill Sans"/>
                <a:ea typeface="Gill Sans"/>
                <a:cs typeface="Gill Sans"/>
                <a:sym typeface="Gill Sans"/>
              </a:rPr>
              <a:t>Data type</a:t>
            </a:r>
            <a:r>
              <a:rPr lang="en">
                <a:latin typeface="Gill Sans"/>
                <a:ea typeface="Gill Sans"/>
                <a:cs typeface="Gill Sans"/>
                <a:sym typeface="Gill Sans"/>
              </a:rPr>
              <a:t> - the type/format of your data (string/integer)</a:t>
            </a:r>
            <a:endParaRPr>
              <a:latin typeface="Gill Sans"/>
              <a:ea typeface="Gill Sans"/>
              <a:cs typeface="Gill Sans"/>
              <a:sym typeface="Gill Sans"/>
            </a:endParaRPr>
          </a:p>
        </p:txBody>
      </p:sp>
      <p:graphicFrame>
        <p:nvGraphicFramePr>
          <p:cNvPr id="106" name="Google Shape;106;p17"/>
          <p:cNvGraphicFramePr/>
          <p:nvPr/>
        </p:nvGraphicFramePr>
        <p:xfrm>
          <a:off x="6574700" y="1368700"/>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solidFill>
                      <a:srgbClr val="E4C1F9"/>
                    </a:solidFill>
                  </a:tcPr>
                </a:tc>
                <a:tc>
                  <a:txBody>
                    <a:bodyPr>
                      <a:noAutofit/>
                    </a:bodyPr>
                    <a:lstStyle/>
                    <a:p>
                      <a:pPr indent="0" lvl="0" marL="0" rtl="0" algn="l">
                        <a:spcBef>
                          <a:spcPts val="0"/>
                        </a:spcBef>
                        <a:spcAft>
                          <a:spcPts val="0"/>
                        </a:spcAft>
                        <a:buNone/>
                      </a:pPr>
                      <a:r>
                        <a:rPr b="1" lang="en" sz="600"/>
                        <a:t>Legs</a:t>
                      </a:r>
                      <a:endParaRPr b="1" sz="600"/>
                    </a:p>
                  </a:txBody>
                  <a:tcPr marT="91425" marB="91425" marR="91425" marL="91425">
                    <a:solidFill>
                      <a:srgbClr val="E4C1F9"/>
                    </a:solidFill>
                  </a:tcPr>
                </a:tc>
                <a:tc>
                  <a:txBody>
                    <a:bodyPr>
                      <a:noAutofit/>
                    </a:bodyPr>
                    <a:lstStyle/>
                    <a:p>
                      <a:pPr indent="0" lvl="0" marL="0" rtl="0" algn="l">
                        <a:spcBef>
                          <a:spcPts val="0"/>
                        </a:spcBef>
                        <a:spcAft>
                          <a:spcPts val="0"/>
                        </a:spcAft>
                        <a:buNone/>
                      </a:pPr>
                      <a:r>
                        <a:rPr b="1" lang="en" sz="600"/>
                        <a:t>Furry</a:t>
                      </a:r>
                      <a:endParaRPr b="1" sz="600"/>
                    </a:p>
                  </a:txBody>
                  <a:tcPr marT="91425" marB="91425" marR="91425" marL="91425">
                    <a:solidFill>
                      <a:srgbClr val="E4C1F9"/>
                    </a:solidFill>
                  </a:tcPr>
                </a:tc>
                <a:tc>
                  <a:txBody>
                    <a:bodyPr>
                      <a:noAutofit/>
                    </a:bodyPr>
                    <a:lstStyle/>
                    <a:p>
                      <a:pPr indent="0" lvl="0" marL="0" rtl="0" algn="l">
                        <a:spcBef>
                          <a:spcPts val="0"/>
                        </a:spcBef>
                        <a:spcAft>
                          <a:spcPts val="0"/>
                        </a:spcAft>
                        <a:buNone/>
                      </a:pPr>
                      <a:r>
                        <a:rPr b="1" lang="en" sz="600"/>
                        <a:t>Sound</a:t>
                      </a:r>
                      <a:endParaRPr b="1" sz="600"/>
                    </a:p>
                  </a:txBody>
                  <a:tcPr marT="91425" marB="91425" marR="91425" marL="91425">
                    <a:solidFill>
                      <a:srgbClr val="E4C1F9"/>
                    </a:solidFill>
                  </a:tcPr>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pSp>
        <p:nvGrpSpPr>
          <p:cNvPr id="107" name="Google Shape;107;p17"/>
          <p:cNvGrpSpPr/>
          <p:nvPr/>
        </p:nvGrpSpPr>
        <p:grpSpPr>
          <a:xfrm>
            <a:off x="6990150" y="55922"/>
            <a:ext cx="2091568" cy="904812"/>
            <a:chOff x="6990150" y="55922"/>
            <a:chExt cx="2091568" cy="904812"/>
          </a:xfrm>
        </p:grpSpPr>
        <p:sp>
          <p:nvSpPr>
            <p:cNvPr id="108" name="Google Shape;108;p17"/>
            <p:cNvSpPr/>
            <p:nvPr/>
          </p:nvSpPr>
          <p:spPr>
            <a:xfrm>
              <a:off x="8140026" y="367318"/>
              <a:ext cx="444900" cy="2553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sz="600">
                <a:latin typeface="Gill Sans"/>
                <a:ea typeface="Gill Sans"/>
                <a:cs typeface="Gill Sans"/>
                <a:sym typeface="Gill Sans"/>
              </a:endParaRPr>
            </a:p>
          </p:txBody>
        </p:sp>
        <p:sp>
          <p:nvSpPr>
            <p:cNvPr id="109" name="Google Shape;109;p17"/>
            <p:cNvSpPr/>
            <p:nvPr/>
          </p:nvSpPr>
          <p:spPr>
            <a:xfrm>
              <a:off x="7896719" y="705434"/>
              <a:ext cx="444900" cy="2553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10" name="Google Shape;110;p17"/>
            <p:cNvSpPr/>
            <p:nvPr/>
          </p:nvSpPr>
          <p:spPr>
            <a:xfrm>
              <a:off x="7511678" y="337163"/>
              <a:ext cx="315300" cy="3156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11" name="Google Shape;111;p17"/>
            <p:cNvSpPr/>
            <p:nvPr/>
          </p:nvSpPr>
          <p:spPr>
            <a:xfrm>
              <a:off x="6990150" y="55922"/>
              <a:ext cx="453900" cy="453900"/>
            </a:xfrm>
            <a:prstGeom prst="ellipse">
              <a:avLst/>
            </a:prstGeom>
            <a:solidFill>
              <a:srgbClr val="E4C1F9"/>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12" name="Google Shape;112;p17"/>
            <p:cNvSpPr/>
            <p:nvPr/>
          </p:nvSpPr>
          <p:spPr>
            <a:xfrm>
              <a:off x="8636818" y="302513"/>
              <a:ext cx="444900" cy="3849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600">
                <a:latin typeface="Gill Sans"/>
                <a:ea typeface="Gill Sans"/>
                <a:cs typeface="Gill Sans"/>
                <a:sym typeface="Gill Sans"/>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6" name="Shape 116"/>
        <p:cNvGrpSpPr/>
        <p:nvPr/>
      </p:nvGrpSpPr>
      <p:grpSpPr>
        <a:xfrm>
          <a:off x="0" y="0"/>
          <a:ext cx="0" cy="0"/>
          <a:chOff x="0" y="0"/>
          <a:chExt cx="0" cy="0"/>
        </a:xfrm>
      </p:grpSpPr>
      <p:sp>
        <p:nvSpPr>
          <p:cNvPr id="117" name="Google Shape;117;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Data Cleaning</a:t>
            </a:r>
            <a:endParaRPr>
              <a:latin typeface="Gill Sans"/>
              <a:ea typeface="Gill Sans"/>
              <a:cs typeface="Gill Sans"/>
              <a:sym typeface="Gill Sans"/>
            </a:endParaRPr>
          </a:p>
        </p:txBody>
      </p:sp>
      <p:sp>
        <p:nvSpPr>
          <p:cNvPr id="118" name="Google Shape;118;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Format the data in a way that the computer can read it</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Might choose to exclude missing values</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Explore your data - look for trends that might inform you</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Remember - how was your data collected?</a:t>
            </a:r>
            <a:br>
              <a:rPr lang="en">
                <a:latin typeface="Gill Sans"/>
                <a:ea typeface="Gill Sans"/>
                <a:cs typeface="Gill Sans"/>
                <a:sym typeface="Gill Sans"/>
              </a:rPr>
            </a:br>
            <a:r>
              <a:rPr lang="en">
                <a:latin typeface="Gill Sans"/>
                <a:ea typeface="Gill Sans"/>
                <a:cs typeface="Gill Sans"/>
                <a:sym typeface="Gill Sans"/>
              </a:rPr>
              <a:t>How is it going to be used?</a:t>
            </a:r>
            <a:endParaRPr>
              <a:latin typeface="Gill Sans"/>
              <a:ea typeface="Gill Sans"/>
              <a:cs typeface="Gill Sans"/>
              <a:sym typeface="Gill Sans"/>
            </a:endParaRPr>
          </a:p>
          <a:p>
            <a:pPr indent="0" lvl="0" marL="0" rtl="0" algn="l">
              <a:spcBef>
                <a:spcPts val="1600"/>
              </a:spcBef>
              <a:spcAft>
                <a:spcPts val="0"/>
              </a:spcAft>
              <a:buNone/>
            </a:pPr>
            <a:r>
              <a:rPr lang="en">
                <a:latin typeface="Gill Sans"/>
                <a:ea typeface="Gill Sans"/>
                <a:cs typeface="Gill Sans"/>
                <a:sym typeface="Gill Sans"/>
              </a:rPr>
              <a:t>Key vocab:</a:t>
            </a:r>
            <a:endParaRPr>
              <a:latin typeface="Gill Sans"/>
              <a:ea typeface="Gill Sans"/>
              <a:cs typeface="Gill Sans"/>
              <a:sym typeface="Gill Sans"/>
            </a:endParaRPr>
          </a:p>
          <a:p>
            <a:pPr indent="-342900" lvl="0" marL="457200" rtl="0" algn="l">
              <a:spcBef>
                <a:spcPts val="1600"/>
              </a:spcBef>
              <a:spcAft>
                <a:spcPts val="0"/>
              </a:spcAft>
              <a:buSzPts val="1800"/>
              <a:buFont typeface="Gill Sans"/>
              <a:buChar char="●"/>
            </a:pPr>
            <a:r>
              <a:rPr lang="en">
                <a:highlight>
                  <a:srgbClr val="83C4E4"/>
                </a:highlight>
                <a:latin typeface="Gill Sans"/>
                <a:ea typeface="Gill Sans"/>
                <a:cs typeface="Gill Sans"/>
                <a:sym typeface="Gill Sans"/>
              </a:rPr>
              <a:t>Normalizing</a:t>
            </a:r>
            <a:endParaRPr>
              <a:highlight>
                <a:srgbClr val="83C4E4"/>
              </a:highlight>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highlight>
                  <a:srgbClr val="83C4E4"/>
                </a:highlight>
                <a:latin typeface="Gill Sans"/>
                <a:ea typeface="Gill Sans"/>
                <a:cs typeface="Gill Sans"/>
                <a:sym typeface="Gill Sans"/>
              </a:rPr>
              <a:t>Remove NA</a:t>
            </a:r>
            <a:endParaRPr>
              <a:highlight>
                <a:srgbClr val="83C4E4"/>
              </a:highlight>
              <a:latin typeface="Gill Sans"/>
              <a:ea typeface="Gill Sans"/>
              <a:cs typeface="Gill Sans"/>
              <a:sym typeface="Gill Sans"/>
            </a:endParaRPr>
          </a:p>
        </p:txBody>
      </p:sp>
      <p:graphicFrame>
        <p:nvGraphicFramePr>
          <p:cNvPr id="119" name="Google Shape;119;p18"/>
          <p:cNvGraphicFramePr/>
          <p:nvPr/>
        </p:nvGraphicFramePr>
        <p:xfrm>
          <a:off x="6352250" y="1207025"/>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solidFill>
                      <a:srgbClr val="E4C1F9"/>
                    </a:solidFill>
                  </a:tcPr>
                </a:tc>
                <a:tc>
                  <a:txBody>
                    <a:bodyPr>
                      <a:noAutofit/>
                    </a:bodyPr>
                    <a:lstStyle/>
                    <a:p>
                      <a:pPr indent="0" lvl="0" marL="0" rtl="0" algn="l">
                        <a:spcBef>
                          <a:spcPts val="0"/>
                        </a:spcBef>
                        <a:spcAft>
                          <a:spcPts val="0"/>
                        </a:spcAft>
                        <a:buNone/>
                      </a:pPr>
                      <a:r>
                        <a:rPr b="1" lang="en" sz="600"/>
                        <a:t>Legs</a:t>
                      </a:r>
                      <a:endParaRPr b="1" sz="600"/>
                    </a:p>
                  </a:txBody>
                  <a:tcPr marT="91425" marB="91425" marR="91425" marL="91425">
                    <a:solidFill>
                      <a:srgbClr val="E4C1F9"/>
                    </a:solidFill>
                  </a:tcPr>
                </a:tc>
                <a:tc>
                  <a:txBody>
                    <a:bodyPr>
                      <a:noAutofit/>
                    </a:bodyPr>
                    <a:lstStyle/>
                    <a:p>
                      <a:pPr indent="0" lvl="0" marL="0" rtl="0" algn="l">
                        <a:spcBef>
                          <a:spcPts val="0"/>
                        </a:spcBef>
                        <a:spcAft>
                          <a:spcPts val="0"/>
                        </a:spcAft>
                        <a:buNone/>
                      </a:pPr>
                      <a:r>
                        <a:rPr b="1" lang="en" sz="600"/>
                        <a:t>Furry</a:t>
                      </a:r>
                      <a:endParaRPr b="1" sz="600"/>
                    </a:p>
                  </a:txBody>
                  <a:tcPr marT="91425" marB="91425" marR="91425" marL="91425">
                    <a:solidFill>
                      <a:srgbClr val="E4C1F9"/>
                    </a:solidFill>
                  </a:tcPr>
                </a:tc>
                <a:tc>
                  <a:txBody>
                    <a:bodyPr>
                      <a:noAutofit/>
                    </a:bodyPr>
                    <a:lstStyle/>
                    <a:p>
                      <a:pPr indent="0" lvl="0" marL="0" rtl="0" algn="l">
                        <a:spcBef>
                          <a:spcPts val="0"/>
                        </a:spcBef>
                        <a:spcAft>
                          <a:spcPts val="0"/>
                        </a:spcAft>
                        <a:buNone/>
                      </a:pPr>
                      <a:r>
                        <a:rPr b="1" lang="en" sz="600"/>
                        <a:t>Sound</a:t>
                      </a:r>
                      <a:endParaRPr b="1" sz="600"/>
                    </a:p>
                  </a:txBody>
                  <a:tcPr marT="91425" marB="91425" marR="91425" marL="91425">
                    <a:solidFill>
                      <a:srgbClr val="E4C1F9"/>
                    </a:solidFill>
                  </a:tcPr>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120" name="Google Shape;120;p18"/>
          <p:cNvGraphicFramePr/>
          <p:nvPr/>
        </p:nvGraphicFramePr>
        <p:xfrm>
          <a:off x="6567738" y="3442975"/>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solidFill>
                      <a:srgbClr val="83C4E4"/>
                    </a:solidFill>
                  </a:tcPr>
                </a:tc>
                <a:tc>
                  <a:txBody>
                    <a:bodyPr>
                      <a:noAutofit/>
                    </a:bodyPr>
                    <a:lstStyle/>
                    <a:p>
                      <a:pPr indent="0" lvl="0" marL="0" rtl="0" algn="l">
                        <a:spcBef>
                          <a:spcPts val="0"/>
                        </a:spcBef>
                        <a:spcAft>
                          <a:spcPts val="0"/>
                        </a:spcAft>
                        <a:buNone/>
                      </a:pPr>
                      <a:r>
                        <a:rPr b="1" lang="en" sz="600"/>
                        <a:t>Legs</a:t>
                      </a:r>
                      <a:endParaRPr b="1" sz="600"/>
                    </a:p>
                  </a:txBody>
                  <a:tcPr marT="91425" marB="91425" marR="91425" marL="91425">
                    <a:solidFill>
                      <a:srgbClr val="83C4E4"/>
                    </a:solidFill>
                  </a:tcPr>
                </a:tc>
                <a:tc>
                  <a:txBody>
                    <a:bodyPr>
                      <a:noAutofit/>
                    </a:bodyPr>
                    <a:lstStyle/>
                    <a:p>
                      <a:pPr indent="0" lvl="0" marL="0" rtl="0" algn="l">
                        <a:spcBef>
                          <a:spcPts val="0"/>
                        </a:spcBef>
                        <a:spcAft>
                          <a:spcPts val="0"/>
                        </a:spcAft>
                        <a:buNone/>
                      </a:pPr>
                      <a:r>
                        <a:rPr b="1" lang="en" sz="600"/>
                        <a:t>Furry</a:t>
                      </a:r>
                      <a:endParaRPr b="1" sz="600"/>
                    </a:p>
                  </a:txBody>
                  <a:tcPr marT="91425" marB="91425" marR="91425" marL="91425">
                    <a:solidFill>
                      <a:srgbClr val="83C4E4"/>
                    </a:solidFill>
                  </a:tcPr>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cxnSp>
        <p:nvCxnSpPr>
          <p:cNvPr id="121" name="Google Shape;121;p18"/>
          <p:cNvCxnSpPr/>
          <p:nvPr/>
        </p:nvCxnSpPr>
        <p:spPr>
          <a:xfrm>
            <a:off x="7332200" y="2921650"/>
            <a:ext cx="0" cy="459000"/>
          </a:xfrm>
          <a:prstGeom prst="straightConnector1">
            <a:avLst/>
          </a:prstGeom>
          <a:noFill/>
          <a:ln cap="flat" cmpd="sng" w="9525">
            <a:solidFill>
              <a:schemeClr val="dk2"/>
            </a:solidFill>
            <a:prstDash val="solid"/>
            <a:round/>
            <a:headEnd len="med" w="med" type="none"/>
            <a:tailEnd len="med" w="med" type="triangle"/>
          </a:ln>
        </p:spPr>
      </p:cxnSp>
      <p:grpSp>
        <p:nvGrpSpPr>
          <p:cNvPr id="122" name="Google Shape;122;p18"/>
          <p:cNvGrpSpPr/>
          <p:nvPr/>
        </p:nvGrpSpPr>
        <p:grpSpPr>
          <a:xfrm>
            <a:off x="6990150" y="55922"/>
            <a:ext cx="2091568" cy="904812"/>
            <a:chOff x="6990150" y="55922"/>
            <a:chExt cx="2091568" cy="904812"/>
          </a:xfrm>
        </p:grpSpPr>
        <p:sp>
          <p:nvSpPr>
            <p:cNvPr id="123" name="Google Shape;123;p18"/>
            <p:cNvSpPr/>
            <p:nvPr/>
          </p:nvSpPr>
          <p:spPr>
            <a:xfrm>
              <a:off x="8140026" y="367318"/>
              <a:ext cx="444900" cy="2553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sz="600">
                <a:latin typeface="Gill Sans"/>
                <a:ea typeface="Gill Sans"/>
                <a:cs typeface="Gill Sans"/>
                <a:sym typeface="Gill Sans"/>
              </a:endParaRPr>
            </a:p>
          </p:txBody>
        </p:sp>
        <p:sp>
          <p:nvSpPr>
            <p:cNvPr id="124" name="Google Shape;124;p18"/>
            <p:cNvSpPr/>
            <p:nvPr/>
          </p:nvSpPr>
          <p:spPr>
            <a:xfrm>
              <a:off x="7896719" y="705434"/>
              <a:ext cx="444900" cy="2553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25" name="Google Shape;125;p18"/>
            <p:cNvSpPr/>
            <p:nvPr/>
          </p:nvSpPr>
          <p:spPr>
            <a:xfrm>
              <a:off x="7511678" y="337163"/>
              <a:ext cx="315300" cy="315600"/>
            </a:xfrm>
            <a:prstGeom prst="ellipse">
              <a:avLst/>
            </a:prstGeom>
            <a:solidFill>
              <a:srgbClr val="83C4E4"/>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26" name="Google Shape;126;p18"/>
            <p:cNvSpPr/>
            <p:nvPr/>
          </p:nvSpPr>
          <p:spPr>
            <a:xfrm>
              <a:off x="6990150" y="55922"/>
              <a:ext cx="453900" cy="4539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27" name="Google Shape;127;p18"/>
            <p:cNvSpPr/>
            <p:nvPr/>
          </p:nvSpPr>
          <p:spPr>
            <a:xfrm>
              <a:off x="8636818" y="302513"/>
              <a:ext cx="444900" cy="3849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600">
                <a:latin typeface="Gill Sans"/>
                <a:ea typeface="Gill Sans"/>
                <a:cs typeface="Gill Sans"/>
                <a:sym typeface="Gill Sans"/>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19"/>
          <p:cNvSpPr/>
          <p:nvPr/>
        </p:nvSpPr>
        <p:spPr>
          <a:xfrm>
            <a:off x="5521700" y="1985850"/>
            <a:ext cx="1094400" cy="6276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Model</a:t>
            </a:r>
            <a:endParaRPr>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rPr lang="en">
                <a:solidFill>
                  <a:schemeClr val="dk1"/>
                </a:solidFill>
                <a:latin typeface="Gill Sans"/>
                <a:ea typeface="Gill Sans"/>
                <a:cs typeface="Gill Sans"/>
                <a:sym typeface="Gill Sans"/>
              </a:rPr>
              <a:t>Evaluating</a:t>
            </a:r>
            <a:endParaRPr>
              <a:latin typeface="Gill Sans"/>
              <a:ea typeface="Gill Sans"/>
              <a:cs typeface="Gill Sans"/>
              <a:sym typeface="Gill Sans"/>
            </a:endParaRPr>
          </a:p>
        </p:txBody>
      </p:sp>
      <p:sp>
        <p:nvSpPr>
          <p:cNvPr id="133" name="Google Shape;133;p19"/>
          <p:cNvSpPr/>
          <p:nvPr/>
        </p:nvSpPr>
        <p:spPr>
          <a:xfrm>
            <a:off x="3610375" y="3600050"/>
            <a:ext cx="1459200" cy="836700"/>
          </a:xfrm>
          <a:prstGeom prst="rect">
            <a:avLst/>
          </a:prstGeom>
          <a:solidFill>
            <a:srgbClr val="D0F4D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Model Building</a:t>
            </a:r>
            <a:endParaRPr>
              <a:latin typeface="Gill Sans"/>
              <a:ea typeface="Gill Sans"/>
              <a:cs typeface="Gill Sans"/>
              <a:sym typeface="Gill Sans"/>
            </a:endParaRPr>
          </a:p>
        </p:txBody>
      </p:sp>
      <p:sp>
        <p:nvSpPr>
          <p:cNvPr id="134" name="Google Shape;134;p19"/>
          <p:cNvSpPr/>
          <p:nvPr/>
        </p:nvSpPr>
        <p:spPr>
          <a:xfrm>
            <a:off x="1837351" y="2071550"/>
            <a:ext cx="1034400" cy="10347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Gill Sans"/>
                <a:ea typeface="Gill Sans"/>
                <a:cs typeface="Gill Sans"/>
                <a:sym typeface="Gill Sans"/>
              </a:rPr>
              <a:t>Data Cleaning</a:t>
            </a:r>
            <a:endParaRPr sz="1000">
              <a:latin typeface="Gill Sans"/>
              <a:ea typeface="Gill Sans"/>
              <a:cs typeface="Gill Sans"/>
              <a:sym typeface="Gill Sans"/>
            </a:endParaRPr>
          </a:p>
        </p:txBody>
      </p:sp>
      <p:sp>
        <p:nvSpPr>
          <p:cNvPr id="135" name="Google Shape;135;p19"/>
          <p:cNvSpPr/>
          <p:nvPr/>
        </p:nvSpPr>
        <p:spPr>
          <a:xfrm>
            <a:off x="93225" y="755625"/>
            <a:ext cx="1488600" cy="14886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Gill Sans"/>
                <a:ea typeface="Gill Sans"/>
                <a:cs typeface="Gill Sans"/>
                <a:sym typeface="Gill Sans"/>
              </a:rPr>
              <a:t>Data</a:t>
            </a:r>
            <a:endParaRPr>
              <a:latin typeface="Gill Sans"/>
              <a:ea typeface="Gill Sans"/>
              <a:cs typeface="Gill Sans"/>
              <a:sym typeface="Gill Sans"/>
            </a:endParaRPr>
          </a:p>
        </p:txBody>
      </p:sp>
      <p:sp>
        <p:nvSpPr>
          <p:cNvPr id="136" name="Google Shape;136;p19"/>
          <p:cNvSpPr/>
          <p:nvPr/>
        </p:nvSpPr>
        <p:spPr>
          <a:xfrm>
            <a:off x="7142950" y="1844150"/>
            <a:ext cx="1459200" cy="12621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Model Output</a:t>
            </a:r>
            <a:endParaRPr>
              <a:latin typeface="Gill Sans"/>
              <a:ea typeface="Gill Sans"/>
              <a:cs typeface="Gill Sans"/>
              <a:sym typeface="Gill Sans"/>
            </a:endParaRPr>
          </a:p>
        </p:txBody>
      </p:sp>
      <p:sp>
        <p:nvSpPr>
          <p:cNvPr id="137" name="Google Shape;137;p19"/>
          <p:cNvSpPr txBox="1"/>
          <p:nvPr/>
        </p:nvSpPr>
        <p:spPr>
          <a:xfrm>
            <a:off x="718050"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Data design</a:t>
            </a:r>
            <a:endParaRPr>
              <a:latin typeface="Gill Sans"/>
              <a:ea typeface="Gill Sans"/>
              <a:cs typeface="Gill Sans"/>
              <a:sym typeface="Gill Sans"/>
            </a:endParaRPr>
          </a:p>
        </p:txBody>
      </p:sp>
      <p:sp>
        <p:nvSpPr>
          <p:cNvPr id="138" name="Google Shape;138;p19"/>
          <p:cNvSpPr txBox="1"/>
          <p:nvPr/>
        </p:nvSpPr>
        <p:spPr>
          <a:xfrm>
            <a:off x="37869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Model design</a:t>
            </a:r>
            <a:endParaRPr>
              <a:latin typeface="Gill Sans"/>
              <a:ea typeface="Gill Sans"/>
              <a:cs typeface="Gill Sans"/>
              <a:sym typeface="Gill Sans"/>
            </a:endParaRPr>
          </a:p>
        </p:txBody>
      </p:sp>
      <p:sp>
        <p:nvSpPr>
          <p:cNvPr id="139" name="Google Shape;139;p19"/>
          <p:cNvSpPr txBox="1"/>
          <p:nvPr/>
        </p:nvSpPr>
        <p:spPr>
          <a:xfrm>
            <a:off x="7182375" y="247125"/>
            <a:ext cx="1359600" cy="508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Gill Sans"/>
                <a:ea typeface="Gill Sans"/>
                <a:cs typeface="Gill Sans"/>
                <a:sym typeface="Gill Sans"/>
              </a:rPr>
              <a:t>Output design</a:t>
            </a:r>
            <a:endParaRPr>
              <a:latin typeface="Gill Sans"/>
              <a:ea typeface="Gill Sans"/>
              <a:cs typeface="Gill Sans"/>
              <a:sym typeface="Gill Sans"/>
            </a:endParaRPr>
          </a:p>
        </p:txBody>
      </p:sp>
      <p:sp>
        <p:nvSpPr>
          <p:cNvPr id="140" name="Google Shape;140;p19"/>
          <p:cNvSpPr/>
          <p:nvPr/>
        </p:nvSpPr>
        <p:spPr>
          <a:xfrm>
            <a:off x="6895050" y="0"/>
            <a:ext cx="22494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9"/>
          <p:cNvSpPr/>
          <p:nvPr/>
        </p:nvSpPr>
        <p:spPr>
          <a:xfrm>
            <a:off x="0" y="0"/>
            <a:ext cx="3273600" cy="5143500"/>
          </a:xfrm>
          <a:prstGeom prst="rect">
            <a:avLst/>
          </a:prstGeom>
          <a:solidFill>
            <a:srgbClr val="000000">
              <a:alpha val="465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Model Building</a:t>
            </a:r>
            <a:endParaRPr>
              <a:latin typeface="Gill Sans"/>
              <a:ea typeface="Gill Sans"/>
              <a:cs typeface="Gill Sans"/>
              <a:sym typeface="Gill Sans"/>
            </a:endParaRPr>
          </a:p>
        </p:txBody>
      </p:sp>
      <p:sp>
        <p:nvSpPr>
          <p:cNvPr id="147" name="Google Shape;147;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Ask yourself: What type of problem are you trying to solve?</a:t>
            </a:r>
            <a:endParaRPr>
              <a:latin typeface="Gill Sans"/>
              <a:ea typeface="Gill Sans"/>
              <a:cs typeface="Gill Sans"/>
              <a:sym typeface="Gill Sans"/>
            </a:endParaRPr>
          </a:p>
          <a:p>
            <a:pPr indent="-342900" lvl="0" marL="457200" rtl="0" algn="l">
              <a:spcBef>
                <a:spcPts val="0"/>
              </a:spcBef>
              <a:spcAft>
                <a:spcPts val="0"/>
              </a:spcAft>
              <a:buSzPts val="1800"/>
              <a:buChar char="●"/>
            </a:pPr>
            <a:r>
              <a:rPr lang="en">
                <a:latin typeface="Gill Sans"/>
                <a:ea typeface="Gill Sans"/>
                <a:cs typeface="Gill Sans"/>
                <a:sym typeface="Gill Sans"/>
              </a:rPr>
              <a:t>Data + Algorithm = </a:t>
            </a:r>
            <a:r>
              <a:rPr b="1" lang="en">
                <a:latin typeface="Gill Sans"/>
                <a:ea typeface="Gill Sans"/>
                <a:cs typeface="Gill Sans"/>
                <a:sym typeface="Gill Sans"/>
              </a:rPr>
              <a:t>model</a:t>
            </a:r>
            <a:endParaRPr b="1">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Algorithm:</a:t>
            </a:r>
            <a:endParaRPr>
              <a:latin typeface="Gill Sans"/>
              <a:ea typeface="Gill Sans"/>
              <a:cs typeface="Gill Sans"/>
              <a:sym typeface="Gill Sans"/>
            </a:endParaRPr>
          </a:p>
          <a:p>
            <a:pPr indent="-317500" lvl="1" marL="914400" rtl="0" algn="l">
              <a:spcBef>
                <a:spcPts val="0"/>
              </a:spcBef>
              <a:spcAft>
                <a:spcPts val="0"/>
              </a:spcAft>
              <a:buSzPts val="1400"/>
              <a:buFont typeface="Gill Sans"/>
              <a:buChar char="○"/>
            </a:pPr>
            <a:r>
              <a:rPr lang="en">
                <a:latin typeface="Gill Sans"/>
                <a:ea typeface="Gill Sans"/>
                <a:cs typeface="Gill Sans"/>
                <a:sym typeface="Gill Sans"/>
              </a:rPr>
              <a:t>Clustering, Regression, Decision Tree, etc.</a:t>
            </a:r>
            <a:endParaRPr>
              <a:latin typeface="Gill Sans"/>
              <a:ea typeface="Gill Sans"/>
              <a:cs typeface="Gill Sans"/>
              <a:sym typeface="Gill Sans"/>
            </a:endParaRPr>
          </a:p>
          <a:p>
            <a:pPr indent="0" lvl="0" marL="0" rtl="0" algn="l">
              <a:spcBef>
                <a:spcPts val="1600"/>
              </a:spcBef>
              <a:spcAft>
                <a:spcPts val="0"/>
              </a:spcAft>
              <a:buNone/>
            </a:pPr>
            <a:r>
              <a:rPr lang="en">
                <a:latin typeface="Gill Sans"/>
                <a:ea typeface="Gill Sans"/>
                <a:cs typeface="Gill Sans"/>
                <a:sym typeface="Gill Sans"/>
              </a:rPr>
              <a:t>Key vocab:</a:t>
            </a:r>
            <a:endParaRPr>
              <a:latin typeface="Gill Sans"/>
              <a:ea typeface="Gill Sans"/>
              <a:cs typeface="Gill Sans"/>
              <a:sym typeface="Gill Sans"/>
            </a:endParaRPr>
          </a:p>
          <a:p>
            <a:pPr indent="-342900" lvl="0" marL="457200" rtl="0" algn="l">
              <a:spcBef>
                <a:spcPts val="1600"/>
              </a:spcBef>
              <a:spcAft>
                <a:spcPts val="0"/>
              </a:spcAft>
              <a:buSzPts val="1800"/>
              <a:buFont typeface="Gill Sans"/>
              <a:buChar char="●"/>
            </a:pPr>
            <a:r>
              <a:rPr lang="en">
                <a:highlight>
                  <a:srgbClr val="D0F4DE"/>
                </a:highlight>
                <a:latin typeface="Gill Sans"/>
                <a:ea typeface="Gill Sans"/>
                <a:cs typeface="Gill Sans"/>
                <a:sym typeface="Gill Sans"/>
              </a:rPr>
              <a:t>Supervised vs Unsupervised learning</a:t>
            </a:r>
            <a:endParaRPr>
              <a:highlight>
                <a:srgbClr val="D0F4DE"/>
              </a:highlight>
              <a:latin typeface="Gill Sans"/>
              <a:ea typeface="Gill Sans"/>
              <a:cs typeface="Gill Sans"/>
              <a:sym typeface="Gill Sans"/>
            </a:endParaRPr>
          </a:p>
          <a:p>
            <a:pPr indent="-317500" lvl="1" marL="914400" rtl="0" algn="l">
              <a:spcBef>
                <a:spcPts val="0"/>
              </a:spcBef>
              <a:spcAft>
                <a:spcPts val="0"/>
              </a:spcAft>
              <a:buSzPts val="1400"/>
              <a:buFont typeface="Gill Sans"/>
              <a:buChar char="○"/>
            </a:pPr>
            <a:r>
              <a:rPr lang="en">
                <a:latin typeface="Gill Sans"/>
                <a:ea typeface="Gill Sans"/>
                <a:cs typeface="Gill Sans"/>
                <a:sym typeface="Gill Sans"/>
              </a:rPr>
              <a:t>Supervised - knowing what the data should be, categorizing</a:t>
            </a:r>
            <a:endParaRPr>
              <a:latin typeface="Gill Sans"/>
              <a:ea typeface="Gill Sans"/>
              <a:cs typeface="Gill Sans"/>
              <a:sym typeface="Gill Sans"/>
            </a:endParaRPr>
          </a:p>
          <a:p>
            <a:pPr indent="-317500" lvl="1" marL="914400" rtl="0" algn="l">
              <a:spcBef>
                <a:spcPts val="0"/>
              </a:spcBef>
              <a:spcAft>
                <a:spcPts val="0"/>
              </a:spcAft>
              <a:buSzPts val="1400"/>
              <a:buFont typeface="Gill Sans"/>
              <a:buChar char="○"/>
            </a:pPr>
            <a:r>
              <a:rPr lang="en">
                <a:latin typeface="Gill Sans"/>
                <a:ea typeface="Gill Sans"/>
                <a:cs typeface="Gill Sans"/>
                <a:sym typeface="Gill Sans"/>
              </a:rPr>
              <a:t>Unsupervised - letting the ML find patterns for you</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Algorithm </a:t>
            </a:r>
            <a:endParaRPr>
              <a:latin typeface="Gill Sans"/>
              <a:ea typeface="Gill Sans"/>
              <a:cs typeface="Gill Sans"/>
              <a:sym typeface="Gill Sans"/>
            </a:endParaRPr>
          </a:p>
        </p:txBody>
      </p:sp>
      <p:pic>
        <p:nvPicPr>
          <p:cNvPr id="148" name="Google Shape;148;p20"/>
          <p:cNvPicPr preferRelativeResize="0"/>
          <p:nvPr/>
        </p:nvPicPr>
        <p:blipFill>
          <a:blip r:embed="rId3">
            <a:alphaModFix/>
          </a:blip>
          <a:stretch>
            <a:fillRect/>
          </a:stretch>
        </p:blipFill>
        <p:spPr>
          <a:xfrm>
            <a:off x="5139650" y="1669125"/>
            <a:ext cx="3810000" cy="1638300"/>
          </a:xfrm>
          <a:prstGeom prst="rect">
            <a:avLst/>
          </a:prstGeom>
          <a:noFill/>
          <a:ln>
            <a:noFill/>
          </a:ln>
        </p:spPr>
      </p:pic>
      <p:grpSp>
        <p:nvGrpSpPr>
          <p:cNvPr id="149" name="Google Shape;149;p20"/>
          <p:cNvGrpSpPr/>
          <p:nvPr/>
        </p:nvGrpSpPr>
        <p:grpSpPr>
          <a:xfrm>
            <a:off x="6940400" y="107122"/>
            <a:ext cx="2091568" cy="904812"/>
            <a:chOff x="6875975" y="3896197"/>
            <a:chExt cx="2091568" cy="904812"/>
          </a:xfrm>
        </p:grpSpPr>
        <p:sp>
          <p:nvSpPr>
            <p:cNvPr id="150" name="Google Shape;150;p20"/>
            <p:cNvSpPr/>
            <p:nvPr/>
          </p:nvSpPr>
          <p:spPr>
            <a:xfrm>
              <a:off x="8025851" y="4207593"/>
              <a:ext cx="444900" cy="2553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sz="600">
                <a:latin typeface="Gill Sans"/>
                <a:ea typeface="Gill Sans"/>
                <a:cs typeface="Gill Sans"/>
                <a:sym typeface="Gill Sans"/>
              </a:endParaRPr>
            </a:p>
          </p:txBody>
        </p:sp>
        <p:sp>
          <p:nvSpPr>
            <p:cNvPr id="151" name="Google Shape;151;p20"/>
            <p:cNvSpPr/>
            <p:nvPr/>
          </p:nvSpPr>
          <p:spPr>
            <a:xfrm>
              <a:off x="7782544" y="4545709"/>
              <a:ext cx="444900" cy="255300"/>
            </a:xfrm>
            <a:prstGeom prst="rect">
              <a:avLst/>
            </a:prstGeom>
            <a:solidFill>
              <a:srgbClr val="D0F4DE"/>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52" name="Google Shape;152;p20"/>
            <p:cNvSpPr/>
            <p:nvPr/>
          </p:nvSpPr>
          <p:spPr>
            <a:xfrm>
              <a:off x="7397503" y="4177438"/>
              <a:ext cx="315300" cy="3156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53" name="Google Shape;153;p20"/>
            <p:cNvSpPr/>
            <p:nvPr/>
          </p:nvSpPr>
          <p:spPr>
            <a:xfrm>
              <a:off x="6875975" y="3896197"/>
              <a:ext cx="453900" cy="4539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54" name="Google Shape;154;p20"/>
            <p:cNvSpPr/>
            <p:nvPr/>
          </p:nvSpPr>
          <p:spPr>
            <a:xfrm>
              <a:off x="8522643" y="4142788"/>
              <a:ext cx="444900" cy="3849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600">
                <a:latin typeface="Gill Sans"/>
                <a:ea typeface="Gill Sans"/>
                <a:cs typeface="Gill Sans"/>
                <a:sym typeface="Gill Sans"/>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Gill Sans"/>
                <a:ea typeface="Gill Sans"/>
                <a:cs typeface="Gill Sans"/>
                <a:sym typeface="Gill Sans"/>
              </a:rPr>
              <a:t>What can Machine Learning do?</a:t>
            </a:r>
            <a:endParaRPr>
              <a:latin typeface="Gill Sans"/>
              <a:ea typeface="Gill Sans"/>
              <a:cs typeface="Gill Sans"/>
              <a:sym typeface="Gill Sans"/>
            </a:endParaRPr>
          </a:p>
        </p:txBody>
      </p:sp>
      <p:sp>
        <p:nvSpPr>
          <p:cNvPr id="160" name="Google Shape;160;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Gill Sans"/>
              <a:buChar char="●"/>
            </a:pPr>
            <a:r>
              <a:rPr lang="en">
                <a:highlight>
                  <a:srgbClr val="D0F4DE"/>
                </a:highlight>
                <a:latin typeface="Gill Sans"/>
                <a:ea typeface="Gill Sans"/>
                <a:cs typeface="Gill Sans"/>
                <a:sym typeface="Gill Sans"/>
              </a:rPr>
              <a:t>Classification</a:t>
            </a:r>
            <a:r>
              <a:rPr lang="en">
                <a:latin typeface="Gill Sans"/>
                <a:ea typeface="Gill Sans"/>
                <a:cs typeface="Gill Sans"/>
                <a:sym typeface="Gill Sans"/>
              </a:rPr>
              <a:t> of new data</a:t>
            </a:r>
            <a:endParaRPr>
              <a:latin typeface="Gill Sans"/>
              <a:ea typeface="Gill Sans"/>
              <a:cs typeface="Gill Sans"/>
              <a:sym typeface="Gill Sans"/>
            </a:endParaRPr>
          </a:p>
          <a:p>
            <a:pPr indent="-317500" lvl="1" marL="914400" rtl="0" algn="l">
              <a:spcBef>
                <a:spcPts val="0"/>
              </a:spcBef>
              <a:spcAft>
                <a:spcPts val="0"/>
              </a:spcAft>
              <a:buSzPts val="1400"/>
              <a:buFont typeface="Gill Sans"/>
              <a:buChar char="○"/>
            </a:pPr>
            <a:r>
              <a:rPr lang="en">
                <a:latin typeface="Gill Sans"/>
                <a:ea typeface="Gill Sans"/>
                <a:cs typeface="Gill Sans"/>
                <a:sym typeface="Gill Sans"/>
              </a:rPr>
              <a:t>Dog or cat?</a:t>
            </a:r>
            <a:endParaRPr>
              <a:latin typeface="Gill Sans"/>
              <a:ea typeface="Gill Sans"/>
              <a:cs typeface="Gill Sans"/>
              <a:sym typeface="Gill Sans"/>
            </a:endParaRPr>
          </a:p>
          <a:p>
            <a:pPr indent="-342900" lvl="0" marL="457200" rtl="0" algn="l">
              <a:spcBef>
                <a:spcPts val="0"/>
              </a:spcBef>
              <a:spcAft>
                <a:spcPts val="0"/>
              </a:spcAft>
              <a:buSzPts val="1800"/>
              <a:buFont typeface="Gill Sans"/>
              <a:buChar char="●"/>
            </a:pPr>
            <a:r>
              <a:rPr lang="en">
                <a:latin typeface="Gill Sans"/>
                <a:ea typeface="Gill Sans"/>
                <a:cs typeface="Gill Sans"/>
                <a:sym typeface="Gill Sans"/>
              </a:rPr>
              <a:t>Find </a:t>
            </a:r>
            <a:r>
              <a:rPr lang="en">
                <a:highlight>
                  <a:srgbClr val="D0F4DE"/>
                </a:highlight>
                <a:latin typeface="Gill Sans"/>
                <a:ea typeface="Gill Sans"/>
                <a:cs typeface="Gill Sans"/>
                <a:sym typeface="Gill Sans"/>
              </a:rPr>
              <a:t>trends</a:t>
            </a:r>
            <a:r>
              <a:rPr lang="en">
                <a:latin typeface="Gill Sans"/>
                <a:ea typeface="Gill Sans"/>
                <a:cs typeface="Gill Sans"/>
                <a:sym typeface="Gill Sans"/>
              </a:rPr>
              <a:t> and </a:t>
            </a:r>
            <a:r>
              <a:rPr lang="en">
                <a:highlight>
                  <a:srgbClr val="D0F4DE"/>
                </a:highlight>
                <a:latin typeface="Gill Sans"/>
                <a:ea typeface="Gill Sans"/>
                <a:cs typeface="Gill Sans"/>
                <a:sym typeface="Gill Sans"/>
              </a:rPr>
              <a:t>patterns</a:t>
            </a:r>
            <a:r>
              <a:rPr lang="en">
                <a:latin typeface="Gill Sans"/>
                <a:ea typeface="Gill Sans"/>
                <a:cs typeface="Gill Sans"/>
                <a:sym typeface="Gill Sans"/>
              </a:rPr>
              <a:t> (regression, clustering)</a:t>
            </a:r>
            <a:endParaRPr>
              <a:latin typeface="Gill Sans"/>
              <a:ea typeface="Gill Sans"/>
              <a:cs typeface="Gill Sans"/>
              <a:sym typeface="Gill Sans"/>
            </a:endParaRPr>
          </a:p>
          <a:p>
            <a:pPr indent="0" lvl="0" marL="0" rtl="0" algn="l">
              <a:spcBef>
                <a:spcPts val="1600"/>
              </a:spcBef>
              <a:spcAft>
                <a:spcPts val="0"/>
              </a:spcAft>
              <a:buNone/>
            </a:pPr>
            <a:r>
              <a:rPr lang="en">
                <a:latin typeface="Gill Sans"/>
                <a:ea typeface="Gill Sans"/>
                <a:cs typeface="Gill Sans"/>
                <a:sym typeface="Gill Sans"/>
              </a:rPr>
              <a:t>What can’t ML do?</a:t>
            </a:r>
            <a:endParaRPr>
              <a:latin typeface="Gill Sans"/>
              <a:ea typeface="Gill Sans"/>
              <a:cs typeface="Gill Sans"/>
              <a:sym typeface="Gill Sans"/>
            </a:endParaRPr>
          </a:p>
          <a:p>
            <a:pPr indent="-342900" lvl="0" marL="457200" marR="0" rtl="0" algn="l">
              <a:lnSpc>
                <a:spcPct val="115000"/>
              </a:lnSpc>
              <a:spcBef>
                <a:spcPts val="1600"/>
              </a:spcBef>
              <a:spcAft>
                <a:spcPts val="0"/>
              </a:spcAft>
              <a:buClr>
                <a:schemeClr val="dk2"/>
              </a:buClr>
              <a:buSzPts val="1800"/>
              <a:buFont typeface="Gill Sans"/>
              <a:buChar char="●"/>
            </a:pPr>
            <a:r>
              <a:rPr lang="en">
                <a:latin typeface="Gill Sans"/>
                <a:ea typeface="Gill Sans"/>
                <a:cs typeface="Gill Sans"/>
                <a:sym typeface="Gill Sans"/>
              </a:rPr>
              <a:t>Clean your data!</a:t>
            </a:r>
            <a:endParaRPr>
              <a:latin typeface="Gill Sans"/>
              <a:ea typeface="Gill Sans"/>
              <a:cs typeface="Gill Sans"/>
              <a:sym typeface="Gill Sans"/>
            </a:endParaRPr>
          </a:p>
          <a:p>
            <a:pPr indent="-342900" lvl="0" marL="457200" marR="0" rtl="0" algn="l">
              <a:lnSpc>
                <a:spcPct val="115000"/>
              </a:lnSpc>
              <a:spcBef>
                <a:spcPts val="0"/>
              </a:spcBef>
              <a:spcAft>
                <a:spcPts val="0"/>
              </a:spcAft>
              <a:buSzPts val="1800"/>
              <a:buFont typeface="Gill Sans"/>
              <a:buChar char="●"/>
            </a:pPr>
            <a:r>
              <a:rPr lang="en">
                <a:latin typeface="Gill Sans"/>
                <a:ea typeface="Gill Sans"/>
                <a:cs typeface="Gill Sans"/>
                <a:sym typeface="Gill Sans"/>
              </a:rPr>
              <a:t>Identify patterns that ARE NOT in the data</a:t>
            </a:r>
            <a:endParaRPr>
              <a:latin typeface="Gill Sans"/>
              <a:ea typeface="Gill Sans"/>
              <a:cs typeface="Gill Sans"/>
              <a:sym typeface="Gill Sans"/>
            </a:endParaRPr>
          </a:p>
        </p:txBody>
      </p:sp>
      <p:graphicFrame>
        <p:nvGraphicFramePr>
          <p:cNvPr id="161" name="Google Shape;161;p21"/>
          <p:cNvGraphicFramePr/>
          <p:nvPr/>
        </p:nvGraphicFramePr>
        <p:xfrm>
          <a:off x="5786825" y="1450275"/>
          <a:ext cx="3000000" cy="3000000"/>
        </p:xfrm>
        <a:graphic>
          <a:graphicData uri="http://schemas.openxmlformats.org/drawingml/2006/table">
            <a:tbl>
              <a:tblPr>
                <a:noFill/>
                <a:tableStyleId>{41C5A137-DA63-48B8-B527-58B2035F12B1}</a:tableStyleId>
              </a:tblPr>
              <a:tblGrid>
                <a:gridCol w="494475"/>
                <a:gridCol w="543125"/>
                <a:gridCol w="450950"/>
                <a:gridCol w="430975"/>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c>
                  <a:txBody>
                    <a:bodyPr>
                      <a:noAutofit/>
                    </a:bodyPr>
                    <a:lstStyle/>
                    <a:p>
                      <a:pPr indent="0" lvl="0" marL="0" rtl="0" algn="l">
                        <a:spcBef>
                          <a:spcPts val="0"/>
                        </a:spcBef>
                        <a:spcAft>
                          <a:spcPts val="0"/>
                        </a:spcAft>
                        <a:buNone/>
                      </a:pPr>
                      <a:r>
                        <a:rPr b="1" lang="en" sz="600"/>
                        <a:t>Sound</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Meow</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Yes</a:t>
                      </a:r>
                      <a:endParaRPr sz="600"/>
                    </a:p>
                  </a:txBody>
                  <a:tcPr marT="91425" marB="91425" marR="91425" marL="91425"/>
                </a:tc>
                <a:tc>
                  <a:txBody>
                    <a:bodyPr>
                      <a:noAutofit/>
                    </a:bodyPr>
                    <a:lstStyle/>
                    <a:p>
                      <a:pPr indent="0" lvl="0" marL="0" rtl="0" algn="l">
                        <a:spcBef>
                          <a:spcPts val="0"/>
                        </a:spcBef>
                        <a:spcAft>
                          <a:spcPts val="0"/>
                        </a:spcAft>
                        <a:buNone/>
                      </a:pPr>
                      <a:r>
                        <a:rPr lang="en" sz="600"/>
                        <a:t>Woof</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Oink</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No</a:t>
                      </a:r>
                      <a:endParaRPr sz="600"/>
                    </a:p>
                  </a:txBody>
                  <a:tcPr marT="91425" marB="91425" marR="91425" marL="91425"/>
                </a:tc>
                <a:tc>
                  <a:txBody>
                    <a:bodyPr>
                      <a:noAutofit/>
                    </a:bodyPr>
                    <a:lstStyle/>
                    <a:p>
                      <a:pPr indent="0" lvl="0" marL="0" rtl="0" algn="l">
                        <a:spcBef>
                          <a:spcPts val="0"/>
                        </a:spcBef>
                        <a:spcAft>
                          <a:spcPts val="0"/>
                        </a:spcAft>
                        <a:buNone/>
                      </a:pPr>
                      <a:r>
                        <a:rPr lang="en" sz="600"/>
                        <a:t>N/A</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graphicFrame>
        <p:nvGraphicFramePr>
          <p:cNvPr id="162" name="Google Shape;162;p21"/>
          <p:cNvGraphicFramePr/>
          <p:nvPr/>
        </p:nvGraphicFramePr>
        <p:xfrm>
          <a:off x="7577663" y="3362825"/>
          <a:ext cx="3000000" cy="3000000"/>
        </p:xfrm>
        <a:graphic>
          <a:graphicData uri="http://schemas.openxmlformats.org/drawingml/2006/table">
            <a:tbl>
              <a:tblPr>
                <a:noFill/>
                <a:tableStyleId>{41C5A137-DA63-48B8-B527-58B2035F12B1}</a:tableStyleId>
              </a:tblPr>
              <a:tblGrid>
                <a:gridCol w="494475"/>
                <a:gridCol w="543125"/>
                <a:gridCol w="450950"/>
              </a:tblGrid>
              <a:tr h="245725">
                <a:tc>
                  <a:txBody>
                    <a:bodyPr>
                      <a:noAutofit/>
                    </a:bodyPr>
                    <a:lstStyle/>
                    <a:p>
                      <a:pPr indent="0" lvl="0" marL="0" rtl="0" algn="l">
                        <a:spcBef>
                          <a:spcPts val="0"/>
                        </a:spcBef>
                        <a:spcAft>
                          <a:spcPts val="0"/>
                        </a:spcAft>
                        <a:buNone/>
                      </a:pPr>
                      <a:r>
                        <a:rPr b="1" lang="en" sz="600"/>
                        <a:t>Animal</a:t>
                      </a:r>
                      <a:endParaRPr b="1" sz="600"/>
                    </a:p>
                  </a:txBody>
                  <a:tcPr marT="91425" marB="91425" marR="91425" marL="91425"/>
                </a:tc>
                <a:tc>
                  <a:txBody>
                    <a:bodyPr>
                      <a:noAutofit/>
                    </a:bodyPr>
                    <a:lstStyle/>
                    <a:p>
                      <a:pPr indent="0" lvl="0" marL="0" rtl="0" algn="l">
                        <a:spcBef>
                          <a:spcPts val="0"/>
                        </a:spcBef>
                        <a:spcAft>
                          <a:spcPts val="0"/>
                        </a:spcAft>
                        <a:buNone/>
                      </a:pPr>
                      <a:r>
                        <a:rPr b="1" lang="en" sz="600"/>
                        <a:t>Legs</a:t>
                      </a:r>
                      <a:endParaRPr b="1" sz="600"/>
                    </a:p>
                  </a:txBody>
                  <a:tcPr marT="91425" marB="91425" marR="91425" marL="91425"/>
                </a:tc>
                <a:tc>
                  <a:txBody>
                    <a:bodyPr>
                      <a:noAutofit/>
                    </a:bodyPr>
                    <a:lstStyle/>
                    <a:p>
                      <a:pPr indent="0" lvl="0" marL="0" rtl="0" algn="l">
                        <a:spcBef>
                          <a:spcPts val="0"/>
                        </a:spcBef>
                        <a:spcAft>
                          <a:spcPts val="0"/>
                        </a:spcAft>
                        <a:buNone/>
                      </a:pPr>
                      <a:r>
                        <a:rPr b="1" lang="en" sz="600"/>
                        <a:t>Furry</a:t>
                      </a:r>
                      <a:endParaRPr b="1" sz="600"/>
                    </a:p>
                  </a:txBody>
                  <a:tcPr marT="91425" marB="91425" marR="91425" marL="91425"/>
                </a:tc>
              </a:tr>
              <a:tr h="274300">
                <a:tc>
                  <a:txBody>
                    <a:bodyPr>
                      <a:noAutofit/>
                    </a:bodyPr>
                    <a:lstStyle/>
                    <a:p>
                      <a:pPr indent="0" lvl="0" marL="0" rtl="0" algn="l">
                        <a:spcBef>
                          <a:spcPts val="0"/>
                        </a:spcBef>
                        <a:spcAft>
                          <a:spcPts val="0"/>
                        </a:spcAft>
                        <a:buNone/>
                      </a:pPr>
                      <a:r>
                        <a:rPr lang="en" sz="600"/>
                        <a:t>Cat</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Dog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1</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Pig</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74300">
                <a:tc>
                  <a:txBody>
                    <a:bodyPr>
                      <a:noAutofit/>
                    </a:bodyPr>
                    <a:lstStyle/>
                    <a:p>
                      <a:pPr indent="0" lvl="0" marL="0" rtl="0" algn="l">
                        <a:spcBef>
                          <a:spcPts val="0"/>
                        </a:spcBef>
                        <a:spcAft>
                          <a:spcPts val="0"/>
                        </a:spcAft>
                        <a:buNone/>
                      </a:pPr>
                      <a:r>
                        <a:rPr lang="en" sz="600"/>
                        <a:t>Lizard</a:t>
                      </a:r>
                      <a:endParaRPr sz="600"/>
                    </a:p>
                  </a:txBody>
                  <a:tcPr marT="91425" marB="91425" marR="91425" marL="91425"/>
                </a:tc>
                <a:tc>
                  <a:txBody>
                    <a:bodyPr>
                      <a:noAutofit/>
                    </a:bodyPr>
                    <a:lstStyle/>
                    <a:p>
                      <a:pPr indent="0" lvl="0" marL="0" rtl="0" algn="l">
                        <a:spcBef>
                          <a:spcPts val="0"/>
                        </a:spcBef>
                        <a:spcAft>
                          <a:spcPts val="0"/>
                        </a:spcAft>
                        <a:buNone/>
                      </a:pPr>
                      <a:r>
                        <a:rPr lang="en" sz="600"/>
                        <a:t>4</a:t>
                      </a:r>
                      <a:endParaRPr sz="600"/>
                    </a:p>
                  </a:txBody>
                  <a:tcPr marT="91425" marB="91425" marR="91425" marL="91425"/>
                </a:tc>
                <a:tc>
                  <a:txBody>
                    <a:bodyPr>
                      <a:noAutofit/>
                    </a:bodyPr>
                    <a:lstStyle/>
                    <a:p>
                      <a:pPr indent="0" lvl="0" marL="0" rtl="0" algn="l">
                        <a:spcBef>
                          <a:spcPts val="0"/>
                        </a:spcBef>
                        <a:spcAft>
                          <a:spcPts val="0"/>
                        </a:spcAft>
                        <a:buNone/>
                      </a:pPr>
                      <a:r>
                        <a:rPr lang="en" sz="600"/>
                        <a:t>0</a:t>
                      </a:r>
                      <a:endParaRPr sz="600"/>
                    </a:p>
                  </a:txBody>
                  <a:tcPr marT="91425" marB="91425" marR="91425" marL="91425"/>
                </a:tc>
              </a:tr>
              <a:tr h="245725">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c>
                  <a:txBody>
                    <a:bodyPr>
                      <a:noAutofit/>
                    </a:bodyPr>
                    <a:lstStyle/>
                    <a:p>
                      <a:pPr indent="0" lvl="0" marL="0" rtl="0" algn="l">
                        <a:spcBef>
                          <a:spcPts val="0"/>
                        </a:spcBef>
                        <a:spcAft>
                          <a:spcPts val="0"/>
                        </a:spcAft>
                        <a:buNone/>
                      </a:pPr>
                      <a:r>
                        <a:rPr lang="en" sz="600"/>
                        <a:t>...</a:t>
                      </a:r>
                      <a:endParaRPr sz="600"/>
                    </a:p>
                  </a:txBody>
                  <a:tcPr marT="91425" marB="91425" marR="91425" marL="91425"/>
                </a:tc>
              </a:tr>
            </a:tbl>
          </a:graphicData>
        </a:graphic>
      </p:graphicFrame>
      <p:cxnSp>
        <p:nvCxnSpPr>
          <p:cNvPr id="163" name="Google Shape;163;p21"/>
          <p:cNvCxnSpPr/>
          <p:nvPr/>
        </p:nvCxnSpPr>
        <p:spPr>
          <a:xfrm>
            <a:off x="7747475" y="2225925"/>
            <a:ext cx="542400" cy="1011900"/>
          </a:xfrm>
          <a:prstGeom prst="straightConnector1">
            <a:avLst/>
          </a:prstGeom>
          <a:noFill/>
          <a:ln cap="flat" cmpd="sng" w="9525">
            <a:solidFill>
              <a:schemeClr val="dk2"/>
            </a:solidFill>
            <a:prstDash val="solid"/>
            <a:round/>
            <a:headEnd len="med" w="med" type="none"/>
            <a:tailEnd len="med" w="med" type="triangle"/>
          </a:ln>
        </p:spPr>
      </p:cxnSp>
      <p:grpSp>
        <p:nvGrpSpPr>
          <p:cNvPr id="164" name="Google Shape;164;p21"/>
          <p:cNvGrpSpPr/>
          <p:nvPr/>
        </p:nvGrpSpPr>
        <p:grpSpPr>
          <a:xfrm>
            <a:off x="6940400" y="107122"/>
            <a:ext cx="2091568" cy="904812"/>
            <a:chOff x="6875975" y="3896197"/>
            <a:chExt cx="2091568" cy="904812"/>
          </a:xfrm>
        </p:grpSpPr>
        <p:sp>
          <p:nvSpPr>
            <p:cNvPr id="165" name="Google Shape;165;p21"/>
            <p:cNvSpPr/>
            <p:nvPr/>
          </p:nvSpPr>
          <p:spPr>
            <a:xfrm>
              <a:off x="8025851" y="4207593"/>
              <a:ext cx="444900" cy="255300"/>
            </a:xfrm>
            <a:prstGeom prst="rect">
              <a:avLst/>
            </a:prstGeom>
            <a:solidFill>
              <a:srgbClr val="FCF6B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sz="600">
                <a:latin typeface="Gill Sans"/>
                <a:ea typeface="Gill Sans"/>
                <a:cs typeface="Gill Sans"/>
                <a:sym typeface="Gill Sans"/>
              </a:endParaRPr>
            </a:p>
          </p:txBody>
        </p:sp>
        <p:sp>
          <p:nvSpPr>
            <p:cNvPr id="166" name="Google Shape;166;p21"/>
            <p:cNvSpPr/>
            <p:nvPr/>
          </p:nvSpPr>
          <p:spPr>
            <a:xfrm>
              <a:off x="7782544" y="4545709"/>
              <a:ext cx="444900" cy="255300"/>
            </a:xfrm>
            <a:prstGeom prst="rect">
              <a:avLst/>
            </a:prstGeom>
            <a:solidFill>
              <a:srgbClr val="D0F4DE"/>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67" name="Google Shape;167;p21"/>
            <p:cNvSpPr/>
            <p:nvPr/>
          </p:nvSpPr>
          <p:spPr>
            <a:xfrm>
              <a:off x="7397503" y="4177438"/>
              <a:ext cx="315300" cy="315600"/>
            </a:xfrm>
            <a:prstGeom prst="ellipse">
              <a:avLst/>
            </a:prstGeom>
            <a:solidFill>
              <a:srgbClr val="83C4E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68" name="Google Shape;168;p21"/>
            <p:cNvSpPr/>
            <p:nvPr/>
          </p:nvSpPr>
          <p:spPr>
            <a:xfrm>
              <a:off x="6875975" y="3896197"/>
              <a:ext cx="453900" cy="453900"/>
            </a:xfrm>
            <a:prstGeom prst="ellipse">
              <a:avLst/>
            </a:prstGeom>
            <a:solidFill>
              <a:srgbClr val="E4C1F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latin typeface="Gill Sans"/>
                <a:ea typeface="Gill Sans"/>
                <a:cs typeface="Gill Sans"/>
                <a:sym typeface="Gill Sans"/>
              </a:endParaRPr>
            </a:p>
          </p:txBody>
        </p:sp>
        <p:sp>
          <p:nvSpPr>
            <p:cNvPr id="169" name="Google Shape;169;p21"/>
            <p:cNvSpPr/>
            <p:nvPr/>
          </p:nvSpPr>
          <p:spPr>
            <a:xfrm>
              <a:off x="8522643" y="4142788"/>
              <a:ext cx="444900" cy="384900"/>
            </a:xfrm>
            <a:prstGeom prst="triangle">
              <a:avLst>
                <a:gd fmla="val 50000" name="adj"/>
              </a:avLst>
            </a:prstGeom>
            <a:solidFill>
              <a:srgbClr val="FF99C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600">
                <a:latin typeface="Gill Sans"/>
                <a:ea typeface="Gill Sans"/>
                <a:cs typeface="Gill Sans"/>
                <a:sym typeface="Gill Sans"/>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