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60" r:id="rId1"/>
  </p:sldMasterIdLst>
  <p:notesMasterIdLst>
    <p:notesMasterId r:id="rId54"/>
  </p:notesMasterIdLst>
  <p:sldIdLst>
    <p:sldId id="256" r:id="rId2"/>
    <p:sldId id="320" r:id="rId3"/>
    <p:sldId id="321" r:id="rId4"/>
    <p:sldId id="316" r:id="rId5"/>
    <p:sldId id="322" r:id="rId6"/>
    <p:sldId id="424" r:id="rId7"/>
    <p:sldId id="324" r:id="rId8"/>
    <p:sldId id="325" r:id="rId9"/>
    <p:sldId id="326" r:id="rId10"/>
    <p:sldId id="327" r:id="rId11"/>
    <p:sldId id="318" r:id="rId12"/>
    <p:sldId id="407" r:id="rId13"/>
    <p:sldId id="408" r:id="rId14"/>
    <p:sldId id="334" r:id="rId15"/>
    <p:sldId id="406" r:id="rId16"/>
    <p:sldId id="389" r:id="rId17"/>
    <p:sldId id="332" r:id="rId18"/>
    <p:sldId id="409" r:id="rId19"/>
    <p:sldId id="410" r:id="rId20"/>
    <p:sldId id="425" r:id="rId21"/>
    <p:sldId id="411" r:id="rId22"/>
    <p:sldId id="412" r:id="rId23"/>
    <p:sldId id="413" r:id="rId24"/>
    <p:sldId id="426" r:id="rId25"/>
    <p:sldId id="427" r:id="rId26"/>
    <p:sldId id="428" r:id="rId27"/>
    <p:sldId id="416" r:id="rId28"/>
    <p:sldId id="423" r:id="rId29"/>
    <p:sldId id="422" r:id="rId30"/>
    <p:sldId id="333" r:id="rId31"/>
    <p:sldId id="328" r:id="rId32"/>
    <p:sldId id="418" r:id="rId33"/>
    <p:sldId id="419" r:id="rId34"/>
    <p:sldId id="430" r:id="rId35"/>
    <p:sldId id="331" r:id="rId36"/>
    <p:sldId id="431" r:id="rId37"/>
    <p:sldId id="445" r:id="rId38"/>
    <p:sldId id="450" r:id="rId39"/>
    <p:sldId id="436" r:id="rId40"/>
    <p:sldId id="432" r:id="rId41"/>
    <p:sldId id="437" r:id="rId42"/>
    <p:sldId id="447" r:id="rId43"/>
    <p:sldId id="446" r:id="rId44"/>
    <p:sldId id="438" r:id="rId45"/>
    <p:sldId id="448" r:id="rId46"/>
    <p:sldId id="440" r:id="rId47"/>
    <p:sldId id="442" r:id="rId48"/>
    <p:sldId id="451" r:id="rId49"/>
    <p:sldId id="443" r:id="rId50"/>
    <p:sldId id="452" r:id="rId51"/>
    <p:sldId id="429" r:id="rId52"/>
    <p:sldId id="417"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81D1F9"/>
    <a:srgbClr val="92D050"/>
    <a:srgbClr val="47B16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279"/>
    <p:restoredTop sz="95329"/>
  </p:normalViewPr>
  <p:slideViewPr>
    <p:cSldViewPr snapToGrid="0" snapToObjects="1">
      <p:cViewPr varScale="1">
        <p:scale>
          <a:sx n="128" d="100"/>
          <a:sy n="128" d="100"/>
        </p:scale>
        <p:origin x="832" y="176"/>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F6C01F-38BB-6745-83B9-D2DCEB3E4D31}" type="datetimeFigureOut">
              <a:rPr lang="en-US" smtClean="0"/>
              <a:t>5/20/22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523A81-A979-BB40-9AA9-1070F32A231F}" type="slidenum">
              <a:rPr lang="en-US" smtClean="0"/>
              <a:t>‹#›</a:t>
            </a:fld>
            <a:endParaRPr lang="en-US"/>
          </a:p>
        </p:txBody>
      </p:sp>
    </p:spTree>
    <p:extLst>
      <p:ext uri="{BB962C8B-B14F-4D97-AF65-F5344CB8AC3E}">
        <p14:creationId xmlns:p14="http://schemas.microsoft.com/office/powerpoint/2010/main" val="1914267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Perhaps you will make it clear when giving the lecture, but I don’t yet feel that I know ‘why’ there is a distinction between supervised and unsupervised. The general distinction helps mostly for data scientists, but most other disciplines are less clear about the distinction. You could say that unsupervised learning is an ‘exploratory’ practice, focused on ‘unknown unknowns’ whereas supervised is more about solving known problems by analyzing the answers to previous problems. Something of that nature would help this slide bridge beyond data science.</a:t>
            </a:r>
          </a:p>
          <a:p>
            <a:endParaRPr lang="en-US" dirty="0"/>
          </a:p>
        </p:txBody>
      </p:sp>
      <p:sp>
        <p:nvSpPr>
          <p:cNvPr id="4" name="Slide Number Placeholder 3"/>
          <p:cNvSpPr>
            <a:spLocks noGrp="1"/>
          </p:cNvSpPr>
          <p:nvPr>
            <p:ph type="sldNum" sz="quarter" idx="5"/>
          </p:nvPr>
        </p:nvSpPr>
        <p:spPr/>
        <p:txBody>
          <a:bodyPr/>
          <a:lstStyle/>
          <a:p>
            <a:fld id="{66523A81-A979-BB40-9AA9-1070F32A231F}" type="slidenum">
              <a:rPr lang="en-US" smtClean="0"/>
              <a:t>6</a:t>
            </a:fld>
            <a:endParaRPr lang="en-US"/>
          </a:p>
        </p:txBody>
      </p:sp>
    </p:spTree>
    <p:extLst>
      <p:ext uri="{BB962C8B-B14F-4D97-AF65-F5344CB8AC3E}">
        <p14:creationId xmlns:p14="http://schemas.microsoft.com/office/powerpoint/2010/main" val="1585086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a:prstGeom prst="rect">
            <a:avLst/>
          </a:prstGeo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0A0A4F0-9A03-7643-979B-2BAF08A7AD5A}" type="datetime2">
              <a:rPr lang="en-US" smtClean="0"/>
              <a:t>Friday, May 20, 2022</a:t>
            </a:fld>
            <a:endParaRPr lang="en-US"/>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DA77B4-7F31-F64F-AA68-277B26470B81}" type="datetime2">
              <a:rPr lang="en-US" smtClean="0"/>
              <a:t>Friday, May 20, 2022</a:t>
            </a:fld>
            <a:endParaRPr lang="en-US"/>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a:prstGeom prst="rect">
            <a:avLst/>
          </a:prstGeo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F36F30-2B38-0749-A236-3CEF1A986309}" type="datetime2">
              <a:rPr lang="en-US" smtClean="0"/>
              <a:t>Friday, May 20, 2022</a:t>
            </a:fld>
            <a:endParaRPr lang="en-US"/>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6669"/>
            <a:ext cx="8229600" cy="990600"/>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457200" y="1131284"/>
            <a:ext cx="8229600" cy="5222623"/>
          </a:xfrm>
        </p:spPr>
        <p:txBody>
          <a:bodyPr/>
          <a:lstStyle>
            <a:lvl1pPr>
              <a:defRPr sz="3200" baseline="0"/>
            </a:lvl1pPr>
            <a:lvl2pPr>
              <a:defRPr sz="2400" baseline="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9"/>
          <p:cNvSpPr>
            <a:spLocks noGrp="1"/>
          </p:cNvSpPr>
          <p:nvPr>
            <p:ph type="sldNum" sz="quarter" idx="12"/>
          </p:nvPr>
        </p:nvSpPr>
        <p:spPr>
          <a:xfrm>
            <a:off x="8409353" y="6520693"/>
            <a:ext cx="707287" cy="329184"/>
          </a:xfrm>
        </p:spPr>
        <p:txBody>
          <a:bodyPr/>
          <a:lstStyle/>
          <a:p>
            <a:fld id="{0CFEC368-1D7A-4F81-ABF6-AE0E36BAF64C}"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a:prstGeom prst="rect">
            <a:avLst/>
          </a:prstGeo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0F895B-96DB-B349-9E6B-28570004B494}" type="datetime2">
              <a:rPr lang="en-US" smtClean="0"/>
              <a:t>Friday, May 20, 2022</a:t>
            </a:fld>
            <a:endParaRPr lang="en-US"/>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8DA0CE-CE89-2B49-BC6F-4A23686647D0}" type="datetime2">
              <a:rPr lang="en-US" smtClean="0"/>
              <a:t>Friday, May 20, 2022</a:t>
            </a:fld>
            <a:endParaRPr lang="en-US"/>
          </a:p>
        </p:txBody>
      </p:sp>
      <p:sp>
        <p:nvSpPr>
          <p:cNvPr id="6" name="Footer Placeholder 5"/>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a:prstGeom prst="rect">
            <a:avLst/>
          </a:prstGeo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B5A16A6-CA30-784A-83D8-402519FAFE92}" type="datetime2">
              <a:rPr lang="en-US" smtClean="0"/>
              <a:t>Friday, May 20, 2022</a:t>
            </a:fld>
            <a:endParaRPr lang="en-US"/>
          </a:p>
        </p:txBody>
      </p:sp>
      <p:sp>
        <p:nvSpPr>
          <p:cNvPr id="8" name="Footer Placeholder 7"/>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906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48CBEA55-73BD-6E42-ABCB-835139DFCADB}" type="datetime2">
              <a:rPr lang="en-US" smtClean="0"/>
              <a:t>Friday, May 20, 2022</a:t>
            </a:fld>
            <a:endParaRPr lang="en-US"/>
          </a:p>
        </p:txBody>
      </p:sp>
      <p:sp>
        <p:nvSpPr>
          <p:cNvPr id="4" name="Footer Placeholder 3"/>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9DE91C-2422-E34B-8B0E-ADC9691FF047}" type="datetime2">
              <a:rPr lang="en-US" smtClean="0"/>
              <a:t>Friday, May 20, 2022</a:t>
            </a:fld>
            <a:endParaRPr lang="en-US"/>
          </a:p>
        </p:txBody>
      </p:sp>
      <p:sp>
        <p:nvSpPr>
          <p:cNvPr id="3" name="Footer Placeholder 2"/>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a:prstGeom prst="rect">
            <a:avLst/>
          </a:prstGeo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38E3B37-4B05-7440-97B1-EF8A8E9D2F7F}" type="datetime2">
              <a:rPr lang="en-US" smtClean="0"/>
              <a:t>Friday, May 20, 2022</a:t>
            </a:fld>
            <a:endParaRPr lang="en-US"/>
          </a:p>
        </p:txBody>
      </p:sp>
      <p:sp>
        <p:nvSpPr>
          <p:cNvPr id="6" name="Footer Placeholder 5"/>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a:prstGeom prst="rect">
            <a:avLst/>
          </a:prstGeo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051810D-D523-0D4B-BC62-C0C21CAE089F}" type="datetime2">
              <a:rPr lang="en-US" smtClean="0"/>
              <a:t>Friday, May 20, 2022</a:t>
            </a:fld>
            <a:endParaRPr lang="en-US"/>
          </a:p>
        </p:txBody>
      </p:sp>
      <p:sp>
        <p:nvSpPr>
          <p:cNvPr id="6" name="Footer Placeholder 5"/>
          <p:cNvSpPr>
            <a:spLocks noGrp="1"/>
          </p:cNvSpPr>
          <p:nvPr>
            <p:ph type="ftr" sz="quarter" idx="11"/>
          </p:nvPr>
        </p:nvSpPr>
        <p:spPr>
          <a:xfrm>
            <a:off x="3429000" y="18288"/>
            <a:ext cx="4114800" cy="329184"/>
          </a:xfrm>
          <a:prstGeom prst="rect">
            <a:avLst/>
          </a:prstGeom>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0" y="6510217"/>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6544138"/>
            <a:ext cx="2895600" cy="329184"/>
          </a:xfrm>
          <a:prstGeom prst="rect">
            <a:avLst/>
          </a:prstGeom>
        </p:spPr>
        <p:txBody>
          <a:bodyPr vert="horz" lIns="91440" tIns="45720" rIns="91440" bIns="45720" rtlCol="0" anchor="ctr"/>
          <a:lstStyle>
            <a:lvl1pPr algn="l">
              <a:defRPr sz="1200">
                <a:solidFill>
                  <a:srgbClr val="FFFFFF"/>
                </a:solidFill>
              </a:defRPr>
            </a:lvl1pPr>
          </a:lstStyle>
          <a:p>
            <a:fld id="{DC8DB86F-0F33-4F44-B602-2D7A0823F645}" type="datetime2">
              <a:rPr lang="en-US" smtClean="0"/>
              <a:t>Friday, May 20, 2022</a:t>
            </a:fld>
            <a:endParaRPr lang="en-US" dirty="0"/>
          </a:p>
        </p:txBody>
      </p:sp>
      <p:sp>
        <p:nvSpPr>
          <p:cNvPr id="6" name="Slide Number Placeholder 5"/>
          <p:cNvSpPr>
            <a:spLocks noGrp="1"/>
          </p:cNvSpPr>
          <p:nvPr>
            <p:ph type="sldNum" sz="quarter" idx="4"/>
          </p:nvPr>
        </p:nvSpPr>
        <p:spPr>
          <a:xfrm>
            <a:off x="7620000" y="6520693"/>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
        <p:nvSpPr>
          <p:cNvPr id="9" name="Title Placeholder 8"/>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11" name="Footer Placeholder 10"/>
          <p:cNvSpPr>
            <a:spLocks noGrp="1"/>
          </p:cNvSpPr>
          <p:nvPr>
            <p:ph type="ftr" sz="quarter" idx="3"/>
          </p:nvPr>
        </p:nvSpPr>
        <p:spPr>
          <a:xfrm>
            <a:off x="3028950" y="6512658"/>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7.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1.udel.edu/johnmack/frec682/cholera" TargetMode="External"/><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2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1.udel.edu/johnmack/frec682/cholera" TargetMode="External"/><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1.udel.edu/johnmack/frec682/cholera" TargetMode="External"/><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2.xml"/><Relationship Id="rId6" Type="http://schemas.openxmlformats.org/officeDocument/2006/relationships/image" Target="../media/image31.tiff"/><Relationship Id="rId5" Type="http://schemas.openxmlformats.org/officeDocument/2006/relationships/image" Target="../media/image30.tiff"/><Relationship Id="rId4" Type="http://schemas.openxmlformats.org/officeDocument/2006/relationships/image" Target="../media/image29.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2.xml"/><Relationship Id="rId5" Type="http://schemas.openxmlformats.org/officeDocument/2006/relationships/image" Target="../media/image35.tiff"/><Relationship Id="rId4" Type="http://schemas.openxmlformats.org/officeDocument/2006/relationships/image" Target="../media/image34.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2.xml"/><Relationship Id="rId4" Type="http://schemas.openxmlformats.org/officeDocument/2006/relationships/image" Target="../media/image38.tif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800" cap="none" dirty="0"/>
              <a:t>Machine Learning Basics</a:t>
            </a:r>
          </a:p>
        </p:txBody>
      </p:sp>
      <p:sp>
        <p:nvSpPr>
          <p:cNvPr id="3" name="Subtitle 2"/>
          <p:cNvSpPr>
            <a:spLocks noGrp="1"/>
          </p:cNvSpPr>
          <p:nvPr>
            <p:ph type="subTitle" idx="1"/>
          </p:nvPr>
        </p:nvSpPr>
        <p:spPr/>
        <p:txBody>
          <a:bodyPr>
            <a:normAutofit/>
          </a:bodyPr>
          <a:lstStyle/>
          <a:p>
            <a:r>
              <a:rPr lang="en-US" sz="4000" dirty="0"/>
              <a:t>Anand Rajaraman</a:t>
            </a:r>
          </a:p>
        </p:txBody>
      </p:sp>
    </p:spTree>
    <p:extLst>
      <p:ext uri="{BB962C8B-B14F-4D97-AF65-F5344CB8AC3E}">
        <p14:creationId xmlns:p14="http://schemas.microsoft.com/office/powerpoint/2010/main" val="243056279"/>
      </p:ext>
    </p:extLst>
  </p:cSld>
  <p:clrMapOvr>
    <a:masterClrMapping/>
  </p:clrMapOvr>
  <mc:AlternateContent xmlns:mc="http://schemas.openxmlformats.org/markup-compatibility/2006" xmlns:p14="http://schemas.microsoft.com/office/powerpoint/2010/main">
    <mc:Choice Requires="p14">
      <p:transition spd="slow" p14:dur="2000" advTm="15148"/>
    </mc:Choice>
    <mc:Fallback xmlns="">
      <p:transition spd="slow" advTm="1514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2AD8E-7F97-6148-B0E8-F8B642203708}"/>
              </a:ext>
            </a:extLst>
          </p:cNvPr>
          <p:cNvSpPr>
            <a:spLocks noGrp="1"/>
          </p:cNvSpPr>
          <p:nvPr>
            <p:ph type="title"/>
          </p:nvPr>
        </p:nvSpPr>
        <p:spPr/>
        <p:txBody>
          <a:bodyPr/>
          <a:lstStyle/>
          <a:p>
            <a:r>
              <a:rPr lang="en-US" dirty="0"/>
              <a:t>Regression and Classification</a:t>
            </a:r>
          </a:p>
        </p:txBody>
      </p:sp>
      <p:sp>
        <p:nvSpPr>
          <p:cNvPr id="3" name="Content Placeholder 2">
            <a:extLst>
              <a:ext uri="{FF2B5EF4-FFF2-40B4-BE49-F238E27FC236}">
                <a16:creationId xmlns:a16="http://schemas.microsoft.com/office/drawing/2014/main" id="{E9AB3017-D428-274A-AA18-7C770CFB402B}"/>
              </a:ext>
            </a:extLst>
          </p:cNvPr>
          <p:cNvSpPr>
            <a:spLocks noGrp="1"/>
          </p:cNvSpPr>
          <p:nvPr>
            <p:ph idx="1"/>
          </p:nvPr>
        </p:nvSpPr>
        <p:spPr/>
        <p:txBody>
          <a:bodyPr/>
          <a:lstStyle/>
          <a:p>
            <a:r>
              <a:rPr lang="en-US" dirty="0">
                <a:solidFill>
                  <a:srgbClr val="0070C0"/>
                </a:solidFill>
              </a:rPr>
              <a:t>Regression</a:t>
            </a:r>
            <a:r>
              <a:rPr lang="en-US" dirty="0"/>
              <a:t>: predict a numeric value</a:t>
            </a:r>
          </a:p>
          <a:p>
            <a:endParaRPr lang="en-US" dirty="0"/>
          </a:p>
          <a:p>
            <a:r>
              <a:rPr lang="en-US" dirty="0">
                <a:solidFill>
                  <a:srgbClr val="0070C0"/>
                </a:solidFill>
              </a:rPr>
              <a:t>Classification</a:t>
            </a:r>
            <a:r>
              <a:rPr lang="en-US" dirty="0"/>
              <a:t>: predict a “class label”</a:t>
            </a:r>
          </a:p>
          <a:p>
            <a:pPr lvl="1"/>
            <a:r>
              <a:rPr lang="en-US" dirty="0"/>
              <a:t>Pick a label from a pre-determined set of labels</a:t>
            </a:r>
          </a:p>
          <a:p>
            <a:pPr lvl="1"/>
            <a:endParaRPr lang="en-US" dirty="0"/>
          </a:p>
          <a:p>
            <a:pPr lvl="1"/>
            <a:r>
              <a:rPr lang="en-US" dirty="0"/>
              <a:t>Labels might be organized hierarchically</a:t>
            </a:r>
          </a:p>
          <a:p>
            <a:pPr lvl="1"/>
            <a:endParaRPr lang="en-US" dirty="0"/>
          </a:p>
          <a:p>
            <a:r>
              <a:rPr lang="en-US" dirty="0"/>
              <a:t>Most ML algorithms can be adapted for both regression and classification</a:t>
            </a:r>
          </a:p>
          <a:p>
            <a:pPr marL="274320" lvl="1" indent="0">
              <a:buNone/>
            </a:pPr>
            <a:endParaRPr lang="en-US" dirty="0"/>
          </a:p>
          <a:p>
            <a:pPr marL="274320" lvl="1" indent="0">
              <a:buNone/>
            </a:pPr>
            <a:endParaRPr lang="en-US" dirty="0"/>
          </a:p>
        </p:txBody>
      </p:sp>
      <p:sp>
        <p:nvSpPr>
          <p:cNvPr id="4" name="Slide Number Placeholder 3">
            <a:extLst>
              <a:ext uri="{FF2B5EF4-FFF2-40B4-BE49-F238E27FC236}">
                <a16:creationId xmlns:a16="http://schemas.microsoft.com/office/drawing/2014/main" id="{189CFE5D-0D9D-3945-B6BF-B0F92F426300}"/>
              </a:ext>
            </a:extLst>
          </p:cNvPr>
          <p:cNvSpPr>
            <a:spLocks noGrp="1"/>
          </p:cNvSpPr>
          <p:nvPr>
            <p:ph type="sldNum" sz="quarter" idx="12"/>
          </p:nvPr>
        </p:nvSpPr>
        <p:spPr/>
        <p:txBody>
          <a:bodyPr/>
          <a:lstStyle/>
          <a:p>
            <a:fld id="{0CFEC368-1D7A-4F81-ABF6-AE0E36BAF64C}" type="slidenum">
              <a:rPr lang="en-US" smtClean="0"/>
              <a:pPr/>
              <a:t>10</a:t>
            </a:fld>
            <a:endParaRPr lang="en-US" dirty="0"/>
          </a:p>
        </p:txBody>
      </p:sp>
    </p:spTree>
    <p:extLst>
      <p:ext uri="{BB962C8B-B14F-4D97-AF65-F5344CB8AC3E}">
        <p14:creationId xmlns:p14="http://schemas.microsoft.com/office/powerpoint/2010/main" val="2657968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83DFF-AADA-0940-BA17-A08C5B2F12B6}"/>
              </a:ext>
            </a:extLst>
          </p:cNvPr>
          <p:cNvSpPr>
            <a:spLocks noGrp="1"/>
          </p:cNvSpPr>
          <p:nvPr>
            <p:ph type="title"/>
          </p:nvPr>
        </p:nvSpPr>
        <p:spPr>
          <a:xfrm>
            <a:off x="457200" y="56669"/>
            <a:ext cx="8339070" cy="990600"/>
          </a:xfrm>
        </p:spPr>
        <p:txBody>
          <a:bodyPr>
            <a:normAutofit fontScale="90000"/>
          </a:bodyPr>
          <a:lstStyle/>
          <a:p>
            <a:r>
              <a:rPr lang="en-US" dirty="0"/>
              <a:t>Design Criteria: Choosing an ML algorithm</a:t>
            </a:r>
          </a:p>
        </p:txBody>
      </p:sp>
      <p:sp>
        <p:nvSpPr>
          <p:cNvPr id="3" name="Content Placeholder 2">
            <a:extLst>
              <a:ext uri="{FF2B5EF4-FFF2-40B4-BE49-F238E27FC236}">
                <a16:creationId xmlns:a16="http://schemas.microsoft.com/office/drawing/2014/main" id="{89CAF1E1-30B1-9D46-920B-CDFC91DAE008}"/>
              </a:ext>
            </a:extLst>
          </p:cNvPr>
          <p:cNvSpPr>
            <a:spLocks noGrp="1"/>
          </p:cNvSpPr>
          <p:nvPr>
            <p:ph idx="1"/>
          </p:nvPr>
        </p:nvSpPr>
        <p:spPr/>
        <p:txBody>
          <a:bodyPr>
            <a:normAutofit/>
          </a:bodyPr>
          <a:lstStyle/>
          <a:p>
            <a:r>
              <a:rPr lang="en-US" dirty="0">
                <a:solidFill>
                  <a:srgbClr val="00B0F0"/>
                </a:solidFill>
              </a:rPr>
              <a:t>Feature Availability</a:t>
            </a:r>
          </a:p>
          <a:p>
            <a:pPr lvl="1"/>
            <a:r>
              <a:rPr lang="en-US" dirty="0"/>
              <a:t>How important is feature engineering?</a:t>
            </a:r>
          </a:p>
          <a:p>
            <a:endParaRPr lang="en-US" dirty="0"/>
          </a:p>
          <a:p>
            <a:r>
              <a:rPr lang="en-US" dirty="0">
                <a:solidFill>
                  <a:srgbClr val="00B0F0"/>
                </a:solidFill>
              </a:rPr>
              <a:t>Accuracy</a:t>
            </a:r>
          </a:p>
          <a:p>
            <a:pPr lvl="1"/>
            <a:r>
              <a:rPr lang="en-US" dirty="0"/>
              <a:t>How good are the model’s predictions?</a:t>
            </a:r>
          </a:p>
          <a:p>
            <a:endParaRPr lang="en-US" dirty="0"/>
          </a:p>
          <a:p>
            <a:r>
              <a:rPr lang="en-US" dirty="0">
                <a:solidFill>
                  <a:srgbClr val="00B0F0"/>
                </a:solidFill>
              </a:rPr>
              <a:t>Interpretability</a:t>
            </a:r>
          </a:p>
          <a:p>
            <a:pPr lvl="1"/>
            <a:r>
              <a:rPr lang="en-US" dirty="0"/>
              <a:t>How easy is it to for people to understand the reason for the model’s predictions?</a:t>
            </a:r>
          </a:p>
          <a:p>
            <a:endParaRPr lang="en-US" dirty="0"/>
          </a:p>
        </p:txBody>
      </p:sp>
      <p:sp>
        <p:nvSpPr>
          <p:cNvPr id="4" name="Slide Number Placeholder 3">
            <a:extLst>
              <a:ext uri="{FF2B5EF4-FFF2-40B4-BE49-F238E27FC236}">
                <a16:creationId xmlns:a16="http://schemas.microsoft.com/office/drawing/2014/main" id="{7F59041A-B3B5-A647-B713-64664DBC84DC}"/>
              </a:ext>
            </a:extLst>
          </p:cNvPr>
          <p:cNvSpPr>
            <a:spLocks noGrp="1"/>
          </p:cNvSpPr>
          <p:nvPr>
            <p:ph type="sldNum" sz="quarter" idx="12"/>
          </p:nvPr>
        </p:nvSpPr>
        <p:spPr/>
        <p:txBody>
          <a:bodyPr/>
          <a:lstStyle/>
          <a:p>
            <a:fld id="{0CFEC368-1D7A-4F81-ABF6-AE0E36BAF64C}" type="slidenum">
              <a:rPr lang="en-US" smtClean="0"/>
              <a:pPr/>
              <a:t>11</a:t>
            </a:fld>
            <a:endParaRPr lang="en-US" dirty="0"/>
          </a:p>
        </p:txBody>
      </p:sp>
    </p:spTree>
    <p:extLst>
      <p:ext uri="{BB962C8B-B14F-4D97-AF65-F5344CB8AC3E}">
        <p14:creationId xmlns:p14="http://schemas.microsoft.com/office/powerpoint/2010/main" val="46573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3A6A9-D34F-8B41-A4B4-E824612E2E88}"/>
              </a:ext>
            </a:extLst>
          </p:cNvPr>
          <p:cNvSpPr>
            <a:spLocks noGrp="1"/>
          </p:cNvSpPr>
          <p:nvPr>
            <p:ph type="title"/>
          </p:nvPr>
        </p:nvSpPr>
        <p:spPr/>
        <p:txBody>
          <a:bodyPr/>
          <a:lstStyle/>
          <a:p>
            <a:r>
              <a:rPr lang="en-US" dirty="0"/>
              <a:t>Predicting Home Prices</a:t>
            </a:r>
          </a:p>
        </p:txBody>
      </p:sp>
      <p:sp>
        <p:nvSpPr>
          <p:cNvPr id="4" name="Slide Number Placeholder 3">
            <a:extLst>
              <a:ext uri="{FF2B5EF4-FFF2-40B4-BE49-F238E27FC236}">
                <a16:creationId xmlns:a16="http://schemas.microsoft.com/office/drawing/2014/main" id="{AFB19988-F1F1-BD42-8D9C-D884ED834937}"/>
              </a:ext>
            </a:extLst>
          </p:cNvPr>
          <p:cNvSpPr>
            <a:spLocks noGrp="1"/>
          </p:cNvSpPr>
          <p:nvPr>
            <p:ph type="sldNum" sz="quarter" idx="12"/>
          </p:nvPr>
        </p:nvSpPr>
        <p:spPr/>
        <p:txBody>
          <a:bodyPr/>
          <a:lstStyle/>
          <a:p>
            <a:fld id="{0CFEC368-1D7A-4F81-ABF6-AE0E36BAF64C}" type="slidenum">
              <a:rPr lang="en-US" smtClean="0"/>
              <a:pPr/>
              <a:t>12</a:t>
            </a:fld>
            <a:endParaRPr lang="en-US" dirty="0"/>
          </a:p>
        </p:txBody>
      </p:sp>
      <p:pic>
        <p:nvPicPr>
          <p:cNvPr id="5" name="Picture 4">
            <a:extLst>
              <a:ext uri="{FF2B5EF4-FFF2-40B4-BE49-F238E27FC236}">
                <a16:creationId xmlns:a16="http://schemas.microsoft.com/office/drawing/2014/main" id="{2EF2F00F-3E2A-FD44-BEEB-6D4CAF0549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2834" y="922892"/>
            <a:ext cx="5553265" cy="5550404"/>
          </a:xfrm>
          <a:prstGeom prst="rect">
            <a:avLst/>
          </a:prstGeom>
        </p:spPr>
      </p:pic>
      <p:sp>
        <p:nvSpPr>
          <p:cNvPr id="6" name="Content Placeholder 2">
            <a:extLst>
              <a:ext uri="{FF2B5EF4-FFF2-40B4-BE49-F238E27FC236}">
                <a16:creationId xmlns:a16="http://schemas.microsoft.com/office/drawing/2014/main" id="{4CA7DD3C-9ED4-CD44-B4A2-D2F129CA0B25}"/>
              </a:ext>
            </a:extLst>
          </p:cNvPr>
          <p:cNvSpPr>
            <a:spLocks noGrp="1"/>
          </p:cNvSpPr>
          <p:nvPr>
            <p:ph idx="1"/>
          </p:nvPr>
        </p:nvSpPr>
        <p:spPr>
          <a:xfrm>
            <a:off x="6156100" y="886583"/>
            <a:ext cx="2883265" cy="5222623"/>
          </a:xfrm>
        </p:spPr>
        <p:txBody>
          <a:bodyPr>
            <a:normAutofit/>
          </a:bodyPr>
          <a:lstStyle/>
          <a:p>
            <a:pPr marL="0" indent="0">
              <a:buNone/>
            </a:pPr>
            <a:r>
              <a:rPr lang="en-US" dirty="0">
                <a:solidFill>
                  <a:srgbClr val="00B0F0"/>
                </a:solidFill>
              </a:rPr>
              <a:t>Feature Availability</a:t>
            </a:r>
          </a:p>
          <a:p>
            <a:pPr marL="0" indent="0">
              <a:buNone/>
            </a:pPr>
            <a:endParaRPr lang="en-US" dirty="0"/>
          </a:p>
          <a:p>
            <a:pPr marL="0" indent="0">
              <a:buNone/>
            </a:pPr>
            <a:endParaRPr lang="en-US" dirty="0"/>
          </a:p>
          <a:p>
            <a:pPr marL="0" indent="0">
              <a:buNone/>
            </a:pPr>
            <a:r>
              <a:rPr lang="en-US" dirty="0">
                <a:solidFill>
                  <a:srgbClr val="00B0F0"/>
                </a:solidFill>
              </a:rPr>
              <a:t>Accuracy</a:t>
            </a:r>
          </a:p>
          <a:p>
            <a:pPr marL="0" indent="0">
              <a:buNone/>
            </a:pPr>
            <a:endParaRPr lang="en-US" dirty="0">
              <a:solidFill>
                <a:srgbClr val="00B0F0"/>
              </a:solidFill>
            </a:endParaRPr>
          </a:p>
          <a:p>
            <a:pPr marL="0" indent="0">
              <a:buNone/>
            </a:pPr>
            <a:endParaRPr lang="en-US" dirty="0">
              <a:solidFill>
                <a:srgbClr val="00B0F0"/>
              </a:solidFill>
            </a:endParaRPr>
          </a:p>
          <a:p>
            <a:pPr marL="0" indent="0">
              <a:buNone/>
            </a:pPr>
            <a:r>
              <a:rPr lang="en-US" dirty="0">
                <a:solidFill>
                  <a:srgbClr val="00B0F0"/>
                </a:solidFill>
              </a:rPr>
              <a:t>Interpretability</a:t>
            </a:r>
            <a:endParaRPr lang="en-US" dirty="0"/>
          </a:p>
        </p:txBody>
      </p:sp>
    </p:spTree>
    <p:extLst>
      <p:ext uri="{BB962C8B-B14F-4D97-AF65-F5344CB8AC3E}">
        <p14:creationId xmlns:p14="http://schemas.microsoft.com/office/powerpoint/2010/main" val="667829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8EB65-EA91-6C44-89FF-8D13E177B0C6}"/>
              </a:ext>
            </a:extLst>
          </p:cNvPr>
          <p:cNvSpPr>
            <a:spLocks noGrp="1"/>
          </p:cNvSpPr>
          <p:nvPr>
            <p:ph type="title"/>
          </p:nvPr>
        </p:nvSpPr>
        <p:spPr/>
        <p:txBody>
          <a:bodyPr/>
          <a:lstStyle/>
          <a:p>
            <a:r>
              <a:rPr lang="en-US" dirty="0"/>
              <a:t>Identifying Image Subject</a:t>
            </a:r>
          </a:p>
        </p:txBody>
      </p:sp>
      <p:sp>
        <p:nvSpPr>
          <p:cNvPr id="4" name="Slide Number Placeholder 3">
            <a:extLst>
              <a:ext uri="{FF2B5EF4-FFF2-40B4-BE49-F238E27FC236}">
                <a16:creationId xmlns:a16="http://schemas.microsoft.com/office/drawing/2014/main" id="{10E57B8F-CFA5-0E49-B088-44D9B4A93E91}"/>
              </a:ext>
            </a:extLst>
          </p:cNvPr>
          <p:cNvSpPr>
            <a:spLocks noGrp="1"/>
          </p:cNvSpPr>
          <p:nvPr>
            <p:ph type="sldNum" sz="quarter" idx="12"/>
          </p:nvPr>
        </p:nvSpPr>
        <p:spPr/>
        <p:txBody>
          <a:bodyPr/>
          <a:lstStyle/>
          <a:p>
            <a:fld id="{0CFEC368-1D7A-4F81-ABF6-AE0E36BAF64C}" type="slidenum">
              <a:rPr lang="en-US" smtClean="0"/>
              <a:pPr/>
              <a:t>13</a:t>
            </a:fld>
            <a:endParaRPr lang="en-US" dirty="0"/>
          </a:p>
        </p:txBody>
      </p:sp>
      <p:pic>
        <p:nvPicPr>
          <p:cNvPr id="5" name="Picture 4">
            <a:extLst>
              <a:ext uri="{FF2B5EF4-FFF2-40B4-BE49-F238E27FC236}">
                <a16:creationId xmlns:a16="http://schemas.microsoft.com/office/drawing/2014/main" id="{87B46751-0D97-0844-8524-0473336EDC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928" y="2370900"/>
            <a:ext cx="5931385" cy="1492762"/>
          </a:xfrm>
          <a:prstGeom prst="rect">
            <a:avLst/>
          </a:prstGeom>
        </p:spPr>
      </p:pic>
      <p:sp>
        <p:nvSpPr>
          <p:cNvPr id="8" name="Content Placeholder 2">
            <a:extLst>
              <a:ext uri="{FF2B5EF4-FFF2-40B4-BE49-F238E27FC236}">
                <a16:creationId xmlns:a16="http://schemas.microsoft.com/office/drawing/2014/main" id="{75499CF5-D6EF-5F45-A309-2C6C1DCF79CF}"/>
              </a:ext>
            </a:extLst>
          </p:cNvPr>
          <p:cNvSpPr>
            <a:spLocks noGrp="1"/>
          </p:cNvSpPr>
          <p:nvPr>
            <p:ph idx="1"/>
          </p:nvPr>
        </p:nvSpPr>
        <p:spPr>
          <a:xfrm>
            <a:off x="6156100" y="886583"/>
            <a:ext cx="2883265" cy="5222623"/>
          </a:xfrm>
        </p:spPr>
        <p:txBody>
          <a:bodyPr>
            <a:normAutofit/>
          </a:bodyPr>
          <a:lstStyle/>
          <a:p>
            <a:pPr marL="0" indent="0">
              <a:buNone/>
            </a:pPr>
            <a:r>
              <a:rPr lang="en-US" dirty="0">
                <a:solidFill>
                  <a:srgbClr val="00B0F0"/>
                </a:solidFill>
              </a:rPr>
              <a:t>Feature Availability</a:t>
            </a:r>
          </a:p>
          <a:p>
            <a:pPr marL="0" indent="0">
              <a:buNone/>
            </a:pPr>
            <a:endParaRPr lang="en-US" dirty="0"/>
          </a:p>
          <a:p>
            <a:pPr marL="0" indent="0">
              <a:buNone/>
            </a:pPr>
            <a:endParaRPr lang="en-US" dirty="0"/>
          </a:p>
          <a:p>
            <a:pPr marL="0" indent="0">
              <a:buNone/>
            </a:pPr>
            <a:r>
              <a:rPr lang="en-US" dirty="0">
                <a:solidFill>
                  <a:srgbClr val="00B0F0"/>
                </a:solidFill>
              </a:rPr>
              <a:t>Accuracy</a:t>
            </a:r>
          </a:p>
          <a:p>
            <a:pPr marL="0" indent="0">
              <a:buNone/>
            </a:pPr>
            <a:endParaRPr lang="en-US" dirty="0">
              <a:solidFill>
                <a:srgbClr val="00B0F0"/>
              </a:solidFill>
            </a:endParaRPr>
          </a:p>
          <a:p>
            <a:pPr marL="0" indent="0">
              <a:buNone/>
            </a:pPr>
            <a:endParaRPr lang="en-US" dirty="0">
              <a:solidFill>
                <a:srgbClr val="00B0F0"/>
              </a:solidFill>
            </a:endParaRPr>
          </a:p>
          <a:p>
            <a:pPr marL="0" indent="0">
              <a:buNone/>
            </a:pPr>
            <a:r>
              <a:rPr lang="en-US" dirty="0">
                <a:solidFill>
                  <a:srgbClr val="00B0F0"/>
                </a:solidFill>
              </a:rPr>
              <a:t>Interpretability</a:t>
            </a:r>
            <a:endParaRPr lang="en-US" dirty="0"/>
          </a:p>
        </p:txBody>
      </p:sp>
    </p:spTree>
    <p:extLst>
      <p:ext uri="{BB962C8B-B14F-4D97-AF65-F5344CB8AC3E}">
        <p14:creationId xmlns:p14="http://schemas.microsoft.com/office/powerpoint/2010/main" val="876936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35B15-401E-D04B-B3B6-54B744933671}"/>
              </a:ext>
            </a:extLst>
          </p:cNvPr>
          <p:cNvSpPr>
            <a:spLocks noGrp="1"/>
          </p:cNvSpPr>
          <p:nvPr>
            <p:ph type="title"/>
          </p:nvPr>
        </p:nvSpPr>
        <p:spPr/>
        <p:txBody>
          <a:bodyPr/>
          <a:lstStyle/>
          <a:p>
            <a:r>
              <a:rPr lang="en-US" dirty="0"/>
              <a:t>FB Suicide Risk Prediction</a:t>
            </a:r>
          </a:p>
        </p:txBody>
      </p:sp>
      <p:sp>
        <p:nvSpPr>
          <p:cNvPr id="4" name="Slide Number Placeholder 3">
            <a:extLst>
              <a:ext uri="{FF2B5EF4-FFF2-40B4-BE49-F238E27FC236}">
                <a16:creationId xmlns:a16="http://schemas.microsoft.com/office/drawing/2014/main" id="{BCBD3C16-A979-2A42-A579-57B46044C804}"/>
              </a:ext>
            </a:extLst>
          </p:cNvPr>
          <p:cNvSpPr>
            <a:spLocks noGrp="1"/>
          </p:cNvSpPr>
          <p:nvPr>
            <p:ph type="sldNum" sz="quarter" idx="12"/>
          </p:nvPr>
        </p:nvSpPr>
        <p:spPr/>
        <p:txBody>
          <a:bodyPr/>
          <a:lstStyle/>
          <a:p>
            <a:fld id="{0CFEC368-1D7A-4F81-ABF6-AE0E36BAF64C}" type="slidenum">
              <a:rPr lang="en-US" smtClean="0"/>
              <a:pPr/>
              <a:t>14</a:t>
            </a:fld>
            <a:endParaRPr lang="en-US" dirty="0"/>
          </a:p>
        </p:txBody>
      </p:sp>
      <p:pic>
        <p:nvPicPr>
          <p:cNvPr id="5" name="Picture 4">
            <a:extLst>
              <a:ext uri="{FF2B5EF4-FFF2-40B4-BE49-F238E27FC236}">
                <a16:creationId xmlns:a16="http://schemas.microsoft.com/office/drawing/2014/main" id="{5E1A703F-5738-7146-A71C-12DEB6567891}"/>
              </a:ext>
            </a:extLst>
          </p:cNvPr>
          <p:cNvPicPr>
            <a:picLocks noChangeAspect="1"/>
          </p:cNvPicPr>
          <p:nvPr/>
        </p:nvPicPr>
        <p:blipFill>
          <a:blip r:embed="rId2"/>
          <a:stretch>
            <a:fillRect/>
          </a:stretch>
        </p:blipFill>
        <p:spPr>
          <a:xfrm>
            <a:off x="0" y="1254815"/>
            <a:ext cx="9116640" cy="4348370"/>
          </a:xfrm>
          <a:prstGeom prst="rect">
            <a:avLst/>
          </a:prstGeom>
        </p:spPr>
      </p:pic>
      <p:sp>
        <p:nvSpPr>
          <p:cNvPr id="6" name="TextBox 5">
            <a:extLst>
              <a:ext uri="{FF2B5EF4-FFF2-40B4-BE49-F238E27FC236}">
                <a16:creationId xmlns:a16="http://schemas.microsoft.com/office/drawing/2014/main" id="{FAFBE39F-A48C-1743-B4F1-3DC86BE31465}"/>
              </a:ext>
            </a:extLst>
          </p:cNvPr>
          <p:cNvSpPr txBox="1"/>
          <p:nvPr/>
        </p:nvSpPr>
        <p:spPr>
          <a:xfrm>
            <a:off x="309093" y="6520693"/>
            <a:ext cx="1441420" cy="369332"/>
          </a:xfrm>
          <a:prstGeom prst="rect">
            <a:avLst/>
          </a:prstGeom>
          <a:noFill/>
        </p:spPr>
        <p:txBody>
          <a:bodyPr wrap="none" rtlCol="0">
            <a:spAutoFit/>
          </a:bodyPr>
          <a:lstStyle/>
          <a:p>
            <a:r>
              <a:rPr lang="en-US" dirty="0" err="1">
                <a:solidFill>
                  <a:schemeClr val="bg1"/>
                </a:solidFill>
              </a:rPr>
              <a:t>code.fb.com</a:t>
            </a:r>
            <a:endParaRPr lang="en-US" dirty="0">
              <a:solidFill>
                <a:schemeClr val="bg1"/>
              </a:solidFill>
            </a:endParaRPr>
          </a:p>
        </p:txBody>
      </p:sp>
    </p:spTree>
    <p:extLst>
      <p:ext uri="{BB962C8B-B14F-4D97-AF65-F5344CB8AC3E}">
        <p14:creationId xmlns:p14="http://schemas.microsoft.com/office/powerpoint/2010/main" val="40772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Making Bail Decisions</a:t>
            </a:r>
          </a:p>
        </p:txBody>
      </p:sp>
      <p:sp>
        <p:nvSpPr>
          <p:cNvPr id="3" name="Slide Number Placeholder 2"/>
          <p:cNvSpPr>
            <a:spLocks noGrp="1"/>
          </p:cNvSpPr>
          <p:nvPr>
            <p:ph type="sldNum" sz="quarter" idx="12"/>
          </p:nvPr>
        </p:nvSpPr>
        <p:spPr/>
        <p:txBody>
          <a:bodyPr/>
          <a:lstStyle/>
          <a:p>
            <a:fld id="{0CFEC368-1D7A-4F81-ABF6-AE0E36BAF64C}" type="slidenum">
              <a:rPr lang="en-US" smtClean="0"/>
              <a:pPr/>
              <a:t>15</a:t>
            </a:fld>
            <a:endParaRPr lang="en-US"/>
          </a:p>
        </p:txBody>
      </p:sp>
      <p:pic>
        <p:nvPicPr>
          <p:cNvPr id="6" name="Picture 5"/>
          <p:cNvPicPr>
            <a:picLocks noChangeAspect="1"/>
          </p:cNvPicPr>
          <p:nvPr/>
        </p:nvPicPr>
        <p:blipFill>
          <a:blip r:embed="rId2"/>
          <a:stretch>
            <a:fillRect/>
          </a:stretch>
        </p:blipFill>
        <p:spPr>
          <a:xfrm>
            <a:off x="569687" y="1273629"/>
            <a:ext cx="4221328" cy="237671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97701" y="2176369"/>
            <a:ext cx="4119728" cy="3736167"/>
          </a:xfrm>
          <a:prstGeom prst="rect">
            <a:avLst/>
          </a:prstGeom>
        </p:spPr>
      </p:pic>
      <p:sp>
        <p:nvSpPr>
          <p:cNvPr id="8" name="TextBox 7"/>
          <p:cNvSpPr txBox="1"/>
          <p:nvPr/>
        </p:nvSpPr>
        <p:spPr>
          <a:xfrm>
            <a:off x="239488" y="6496600"/>
            <a:ext cx="3150158" cy="338554"/>
          </a:xfrm>
          <a:prstGeom prst="rect">
            <a:avLst/>
          </a:prstGeom>
          <a:noFill/>
        </p:spPr>
        <p:txBody>
          <a:bodyPr wrap="none" rtlCol="0">
            <a:spAutoFit/>
          </a:bodyPr>
          <a:lstStyle/>
          <a:p>
            <a:r>
              <a:rPr lang="en-US" sz="1600" dirty="0">
                <a:solidFill>
                  <a:schemeClr val="bg1"/>
                </a:solidFill>
              </a:rPr>
              <a:t>The Economist, August 20, 2016</a:t>
            </a:r>
          </a:p>
        </p:txBody>
      </p:sp>
    </p:spTree>
    <p:extLst>
      <p:ext uri="{BB962C8B-B14F-4D97-AF65-F5344CB8AC3E}">
        <p14:creationId xmlns:p14="http://schemas.microsoft.com/office/powerpoint/2010/main" val="3776877091"/>
      </p:ext>
    </p:extLst>
  </p:cSld>
  <p:clrMapOvr>
    <a:masterClrMapping/>
  </p:clrMapOvr>
  <mc:AlternateContent xmlns:mc="http://schemas.openxmlformats.org/markup-compatibility/2006" xmlns:p14="http://schemas.microsoft.com/office/powerpoint/2010/main">
    <mc:Choice Requires="p14">
      <p:transition spd="slow" p14:dur="2000" advTm="91060"/>
    </mc:Choice>
    <mc:Fallback xmlns="">
      <p:transition spd="slow" advTm="9106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Product Recommendations</a:t>
            </a:r>
          </a:p>
        </p:txBody>
      </p:sp>
      <p:sp>
        <p:nvSpPr>
          <p:cNvPr id="4" name="Slide Number Placeholder 3"/>
          <p:cNvSpPr>
            <a:spLocks noGrp="1"/>
          </p:cNvSpPr>
          <p:nvPr>
            <p:ph type="sldNum" sz="quarter" idx="12"/>
          </p:nvPr>
        </p:nvSpPr>
        <p:spPr/>
        <p:txBody>
          <a:bodyPr/>
          <a:lstStyle/>
          <a:p>
            <a:pPr>
              <a:defRPr/>
            </a:pPr>
            <a:fld id="{30409565-D9A2-4AE5-9957-0160679AE672}" type="slidenum">
              <a:rPr lang="en-US" smtClean="0"/>
              <a:pPr>
                <a:defRPr/>
              </a:pPr>
              <a:t>16</a:t>
            </a:fld>
            <a:endParaRPr lang="en-US" dirty="0"/>
          </a:p>
        </p:txBody>
      </p:sp>
      <p:pic>
        <p:nvPicPr>
          <p:cNvPr id="6" name="Picture 5" descr="Screen Shot 2012-05-17 at 5.35.20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557" y="1600537"/>
            <a:ext cx="9064443" cy="3347208"/>
          </a:xfrm>
          <a:prstGeom prst="rect">
            <a:avLst/>
          </a:prstGeom>
        </p:spPr>
      </p:pic>
    </p:spTree>
    <p:custDataLst>
      <p:tags r:id="rId1"/>
    </p:custDataLst>
    <p:extLst>
      <p:ext uri="{BB962C8B-B14F-4D97-AF65-F5344CB8AC3E}">
        <p14:creationId xmlns:p14="http://schemas.microsoft.com/office/powerpoint/2010/main" val="2210247999"/>
      </p:ext>
    </p:extLst>
  </p:cSld>
  <p:clrMapOvr>
    <a:masterClrMapping/>
  </p:clrMapOvr>
  <mc:AlternateContent xmlns:mc="http://schemas.openxmlformats.org/markup-compatibility/2006" xmlns:p14="http://schemas.microsoft.com/office/powerpoint/2010/main">
    <mc:Choice Requires="p14">
      <p:transition spd="slow" p14:dur="2000" advTm="86566"/>
    </mc:Choice>
    <mc:Fallback xmlns="">
      <p:transition spd="slow" advTm="86566"/>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7C60F-58D2-224D-909A-4C33F12E754D}"/>
              </a:ext>
            </a:extLst>
          </p:cNvPr>
          <p:cNvSpPr>
            <a:spLocks noGrp="1"/>
          </p:cNvSpPr>
          <p:nvPr>
            <p:ph type="title"/>
          </p:nvPr>
        </p:nvSpPr>
        <p:spPr/>
        <p:txBody>
          <a:bodyPr/>
          <a:lstStyle/>
          <a:p>
            <a:r>
              <a:rPr lang="en-US" dirty="0"/>
              <a:t>Linear Regression</a:t>
            </a:r>
          </a:p>
        </p:txBody>
      </p:sp>
      <p:sp>
        <p:nvSpPr>
          <p:cNvPr id="4" name="Slide Number Placeholder 3">
            <a:extLst>
              <a:ext uri="{FF2B5EF4-FFF2-40B4-BE49-F238E27FC236}">
                <a16:creationId xmlns:a16="http://schemas.microsoft.com/office/drawing/2014/main" id="{B324876D-844A-D94D-B413-87C2212A753E}"/>
              </a:ext>
            </a:extLst>
          </p:cNvPr>
          <p:cNvSpPr>
            <a:spLocks noGrp="1"/>
          </p:cNvSpPr>
          <p:nvPr>
            <p:ph type="sldNum" sz="quarter" idx="12"/>
          </p:nvPr>
        </p:nvSpPr>
        <p:spPr/>
        <p:txBody>
          <a:bodyPr/>
          <a:lstStyle/>
          <a:p>
            <a:fld id="{0CFEC368-1D7A-4F81-ABF6-AE0E36BAF64C}" type="slidenum">
              <a:rPr lang="en-US" smtClean="0"/>
              <a:pPr/>
              <a:t>17</a:t>
            </a:fld>
            <a:endParaRPr lang="en-US" dirty="0"/>
          </a:p>
        </p:txBody>
      </p:sp>
      <p:sp>
        <p:nvSpPr>
          <p:cNvPr id="7" name="TextBox 6">
            <a:extLst>
              <a:ext uri="{FF2B5EF4-FFF2-40B4-BE49-F238E27FC236}">
                <a16:creationId xmlns:a16="http://schemas.microsoft.com/office/drawing/2014/main" id="{D4BB3625-2638-D94E-B805-1DED3D8009FA}"/>
              </a:ext>
            </a:extLst>
          </p:cNvPr>
          <p:cNvSpPr txBox="1"/>
          <p:nvPr/>
        </p:nvSpPr>
        <p:spPr>
          <a:xfrm>
            <a:off x="901130" y="5551712"/>
            <a:ext cx="6442789" cy="923330"/>
          </a:xfrm>
          <a:prstGeom prst="rect">
            <a:avLst/>
          </a:prstGeom>
          <a:noFill/>
        </p:spPr>
        <p:txBody>
          <a:bodyPr wrap="none" rtlCol="0">
            <a:spAutoFit/>
          </a:bodyPr>
          <a:lstStyle/>
          <a:p>
            <a:r>
              <a:rPr lang="en-US" dirty="0"/>
              <a:t>Can be generalized to many features</a:t>
            </a:r>
          </a:p>
          <a:p>
            <a:endParaRPr lang="en-US" dirty="0"/>
          </a:p>
          <a:p>
            <a:r>
              <a:rPr lang="en-US" dirty="0"/>
              <a:t>Output is predicted to be a </a:t>
            </a:r>
            <a:r>
              <a:rPr lang="en-US" dirty="0">
                <a:solidFill>
                  <a:srgbClr val="00B0F0"/>
                </a:solidFill>
              </a:rPr>
              <a:t>simple weighted sum of features</a:t>
            </a:r>
          </a:p>
        </p:txBody>
      </p:sp>
      <p:pic>
        <p:nvPicPr>
          <p:cNvPr id="8" name="Picture 7">
            <a:extLst>
              <a:ext uri="{FF2B5EF4-FFF2-40B4-BE49-F238E27FC236}">
                <a16:creationId xmlns:a16="http://schemas.microsoft.com/office/drawing/2014/main" id="{BAB6FDC1-BF62-834B-9F27-43A01F3F664A}"/>
              </a:ext>
            </a:extLst>
          </p:cNvPr>
          <p:cNvPicPr>
            <a:picLocks noChangeAspect="1"/>
          </p:cNvPicPr>
          <p:nvPr/>
        </p:nvPicPr>
        <p:blipFill>
          <a:blip r:embed="rId2"/>
          <a:stretch>
            <a:fillRect/>
          </a:stretch>
        </p:blipFill>
        <p:spPr>
          <a:xfrm>
            <a:off x="901130" y="947655"/>
            <a:ext cx="6705600" cy="4432300"/>
          </a:xfrm>
          <a:prstGeom prst="rect">
            <a:avLst/>
          </a:prstGeom>
        </p:spPr>
      </p:pic>
      <p:sp>
        <p:nvSpPr>
          <p:cNvPr id="9" name="TextBox 8">
            <a:extLst>
              <a:ext uri="{FF2B5EF4-FFF2-40B4-BE49-F238E27FC236}">
                <a16:creationId xmlns:a16="http://schemas.microsoft.com/office/drawing/2014/main" id="{FFA9E154-B5E0-4843-BDA8-8FC3D3177948}"/>
              </a:ext>
            </a:extLst>
          </p:cNvPr>
          <p:cNvSpPr txBox="1"/>
          <p:nvPr/>
        </p:nvSpPr>
        <p:spPr>
          <a:xfrm>
            <a:off x="553792" y="6520693"/>
            <a:ext cx="2428870" cy="369332"/>
          </a:xfrm>
          <a:prstGeom prst="rect">
            <a:avLst/>
          </a:prstGeom>
          <a:noFill/>
        </p:spPr>
        <p:txBody>
          <a:bodyPr wrap="none" rtlCol="0">
            <a:spAutoFit/>
          </a:bodyPr>
          <a:lstStyle/>
          <a:p>
            <a:r>
              <a:rPr lang="en-US" dirty="0">
                <a:solidFill>
                  <a:schemeClr val="bg1"/>
                </a:solidFill>
              </a:rPr>
              <a:t>Penn State. Stats 501</a:t>
            </a:r>
          </a:p>
        </p:txBody>
      </p:sp>
    </p:spTree>
    <p:extLst>
      <p:ext uri="{BB962C8B-B14F-4D97-AF65-F5344CB8AC3E}">
        <p14:creationId xmlns:p14="http://schemas.microsoft.com/office/powerpoint/2010/main" val="2092430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91ED9-97DB-2E4A-AE65-AD9907B6B778}"/>
              </a:ext>
            </a:extLst>
          </p:cNvPr>
          <p:cNvSpPr>
            <a:spLocks noGrp="1"/>
          </p:cNvSpPr>
          <p:nvPr>
            <p:ph type="title"/>
          </p:nvPr>
        </p:nvSpPr>
        <p:spPr/>
        <p:txBody>
          <a:bodyPr/>
          <a:lstStyle/>
          <a:p>
            <a:r>
              <a:rPr lang="en-US" dirty="0"/>
              <a:t>Linear Regression </a:t>
            </a:r>
          </a:p>
        </p:txBody>
      </p:sp>
      <p:sp>
        <p:nvSpPr>
          <p:cNvPr id="3" name="Content Placeholder 2">
            <a:extLst>
              <a:ext uri="{FF2B5EF4-FFF2-40B4-BE49-F238E27FC236}">
                <a16:creationId xmlns:a16="http://schemas.microsoft.com/office/drawing/2014/main" id="{AB8B027E-FAE6-E64B-B88A-8E4737F6EDA7}"/>
              </a:ext>
            </a:extLst>
          </p:cNvPr>
          <p:cNvSpPr>
            <a:spLocks noGrp="1"/>
          </p:cNvSpPr>
          <p:nvPr>
            <p:ph idx="1"/>
          </p:nvPr>
        </p:nvSpPr>
        <p:spPr/>
        <p:txBody>
          <a:bodyPr>
            <a:normAutofit fontScale="92500" lnSpcReduction="10000"/>
          </a:bodyPr>
          <a:lstStyle/>
          <a:p>
            <a:r>
              <a:rPr lang="en-US" dirty="0">
                <a:solidFill>
                  <a:srgbClr val="00B0F0"/>
                </a:solidFill>
              </a:rPr>
              <a:t>Feature Availability</a:t>
            </a:r>
          </a:p>
          <a:p>
            <a:pPr lvl="1"/>
            <a:r>
              <a:rPr lang="en-US" dirty="0"/>
              <a:t>Feature engineering is critical to success</a:t>
            </a:r>
          </a:p>
          <a:p>
            <a:pPr lvl="1"/>
            <a:endParaRPr lang="en-US" dirty="0"/>
          </a:p>
          <a:p>
            <a:r>
              <a:rPr lang="en-US" dirty="0">
                <a:solidFill>
                  <a:srgbClr val="00B0F0"/>
                </a:solidFill>
              </a:rPr>
              <a:t>Accuracy</a:t>
            </a:r>
          </a:p>
          <a:p>
            <a:pPr lvl="1"/>
            <a:r>
              <a:rPr lang="en-US" dirty="0"/>
              <a:t>Modest, scales with number of features and data</a:t>
            </a:r>
          </a:p>
          <a:p>
            <a:pPr lvl="1"/>
            <a:endParaRPr lang="en-US" dirty="0"/>
          </a:p>
          <a:p>
            <a:r>
              <a:rPr lang="en-US" dirty="0">
                <a:solidFill>
                  <a:srgbClr val="00B0F0"/>
                </a:solidFill>
              </a:rPr>
              <a:t>Interpretability</a:t>
            </a:r>
          </a:p>
          <a:p>
            <a:pPr lvl="1"/>
            <a:r>
              <a:rPr lang="en-US" dirty="0"/>
              <a:t>High – can understand the contribution of each feature </a:t>
            </a:r>
          </a:p>
          <a:p>
            <a:pPr lvl="1"/>
            <a:endParaRPr lang="en-US" dirty="0"/>
          </a:p>
          <a:p>
            <a:r>
              <a:rPr lang="en-US" dirty="0"/>
              <a:t>Excellent baseline model</a:t>
            </a:r>
          </a:p>
          <a:p>
            <a:pPr lvl="1"/>
            <a:r>
              <a:rPr lang="en-US" dirty="0"/>
              <a:t>Often the first thing to try before anything more complex</a:t>
            </a:r>
          </a:p>
          <a:p>
            <a:pPr lvl="1"/>
            <a:r>
              <a:rPr lang="en-US" dirty="0"/>
              <a:t>Can also be used for classification (e.g., logistic regression)</a:t>
            </a:r>
          </a:p>
          <a:p>
            <a:endParaRPr lang="en-US" dirty="0"/>
          </a:p>
        </p:txBody>
      </p:sp>
      <p:sp>
        <p:nvSpPr>
          <p:cNvPr id="4" name="Slide Number Placeholder 3">
            <a:extLst>
              <a:ext uri="{FF2B5EF4-FFF2-40B4-BE49-F238E27FC236}">
                <a16:creationId xmlns:a16="http://schemas.microsoft.com/office/drawing/2014/main" id="{20DDA085-CAD1-E94D-AC69-DDA9634F2F91}"/>
              </a:ext>
            </a:extLst>
          </p:cNvPr>
          <p:cNvSpPr>
            <a:spLocks noGrp="1"/>
          </p:cNvSpPr>
          <p:nvPr>
            <p:ph type="sldNum" sz="quarter" idx="12"/>
          </p:nvPr>
        </p:nvSpPr>
        <p:spPr/>
        <p:txBody>
          <a:bodyPr/>
          <a:lstStyle/>
          <a:p>
            <a:fld id="{0CFEC368-1D7A-4F81-ABF6-AE0E36BAF64C}" type="slidenum">
              <a:rPr lang="en-US" smtClean="0"/>
              <a:pPr/>
              <a:t>18</a:t>
            </a:fld>
            <a:endParaRPr lang="en-US" dirty="0"/>
          </a:p>
        </p:txBody>
      </p:sp>
    </p:spTree>
    <p:extLst>
      <p:ext uri="{BB962C8B-B14F-4D97-AF65-F5344CB8AC3E}">
        <p14:creationId xmlns:p14="http://schemas.microsoft.com/office/powerpoint/2010/main" val="420006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C11CC-B4DD-0345-BAF3-E1C20ADC71CE}"/>
              </a:ext>
            </a:extLst>
          </p:cNvPr>
          <p:cNvSpPr>
            <a:spLocks noGrp="1"/>
          </p:cNvSpPr>
          <p:nvPr>
            <p:ph type="title"/>
          </p:nvPr>
        </p:nvSpPr>
        <p:spPr/>
        <p:txBody>
          <a:bodyPr/>
          <a:lstStyle/>
          <a:p>
            <a:r>
              <a:rPr lang="en-US" dirty="0"/>
              <a:t>Decision Trees</a:t>
            </a:r>
          </a:p>
        </p:txBody>
      </p:sp>
      <p:sp>
        <p:nvSpPr>
          <p:cNvPr id="4" name="Slide Number Placeholder 3">
            <a:extLst>
              <a:ext uri="{FF2B5EF4-FFF2-40B4-BE49-F238E27FC236}">
                <a16:creationId xmlns:a16="http://schemas.microsoft.com/office/drawing/2014/main" id="{1E319C6B-24A0-7B4B-9031-6880C2C262CF}"/>
              </a:ext>
            </a:extLst>
          </p:cNvPr>
          <p:cNvSpPr>
            <a:spLocks noGrp="1"/>
          </p:cNvSpPr>
          <p:nvPr>
            <p:ph type="sldNum" sz="quarter" idx="12"/>
          </p:nvPr>
        </p:nvSpPr>
        <p:spPr/>
        <p:txBody>
          <a:bodyPr/>
          <a:lstStyle/>
          <a:p>
            <a:fld id="{0CFEC368-1D7A-4F81-ABF6-AE0E36BAF64C}" type="slidenum">
              <a:rPr lang="en-US" smtClean="0"/>
              <a:pPr/>
              <a:t>19</a:t>
            </a:fld>
            <a:endParaRPr lang="en-US" dirty="0"/>
          </a:p>
        </p:txBody>
      </p:sp>
      <p:pic>
        <p:nvPicPr>
          <p:cNvPr id="5" name="Picture 4">
            <a:extLst>
              <a:ext uri="{FF2B5EF4-FFF2-40B4-BE49-F238E27FC236}">
                <a16:creationId xmlns:a16="http://schemas.microsoft.com/office/drawing/2014/main" id="{9D23884B-DA55-9246-AB9B-8BFAAF88886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6743" y="861691"/>
            <a:ext cx="4989849" cy="5618854"/>
          </a:xfrm>
          <a:prstGeom prst="rect">
            <a:avLst/>
          </a:prstGeom>
        </p:spPr>
      </p:pic>
      <p:sp>
        <p:nvSpPr>
          <p:cNvPr id="6" name="TextBox 5">
            <a:extLst>
              <a:ext uri="{FF2B5EF4-FFF2-40B4-BE49-F238E27FC236}">
                <a16:creationId xmlns:a16="http://schemas.microsoft.com/office/drawing/2014/main" id="{CB4383EA-DB1C-7C42-B99C-B0F120232D58}"/>
              </a:ext>
            </a:extLst>
          </p:cNvPr>
          <p:cNvSpPr txBox="1"/>
          <p:nvPr/>
        </p:nvSpPr>
        <p:spPr>
          <a:xfrm>
            <a:off x="300559" y="6480545"/>
            <a:ext cx="3236784" cy="369332"/>
          </a:xfrm>
          <a:prstGeom prst="rect">
            <a:avLst/>
          </a:prstGeom>
          <a:noFill/>
        </p:spPr>
        <p:txBody>
          <a:bodyPr wrap="none" rtlCol="0">
            <a:spAutoFit/>
          </a:bodyPr>
          <a:lstStyle/>
          <a:p>
            <a:r>
              <a:rPr lang="en-US" dirty="0">
                <a:solidFill>
                  <a:schemeClr val="bg1"/>
                </a:solidFill>
              </a:rPr>
              <a:t>Machine Learning at Berkeley</a:t>
            </a:r>
          </a:p>
        </p:txBody>
      </p:sp>
      <p:sp>
        <p:nvSpPr>
          <p:cNvPr id="7" name="TextBox 6">
            <a:extLst>
              <a:ext uri="{FF2B5EF4-FFF2-40B4-BE49-F238E27FC236}">
                <a16:creationId xmlns:a16="http://schemas.microsoft.com/office/drawing/2014/main" id="{E4D995FF-A6E7-C44C-9A40-3223C51D005B}"/>
              </a:ext>
            </a:extLst>
          </p:cNvPr>
          <p:cNvSpPr txBox="1"/>
          <p:nvPr/>
        </p:nvSpPr>
        <p:spPr>
          <a:xfrm>
            <a:off x="5447049" y="2074711"/>
            <a:ext cx="3696951" cy="2677656"/>
          </a:xfrm>
          <a:prstGeom prst="rect">
            <a:avLst/>
          </a:prstGeom>
          <a:noFill/>
        </p:spPr>
        <p:txBody>
          <a:bodyPr wrap="square" rtlCol="0">
            <a:spAutoFit/>
          </a:bodyPr>
          <a:lstStyle/>
          <a:p>
            <a:r>
              <a:rPr lang="en-US" sz="2400" dirty="0">
                <a:solidFill>
                  <a:srgbClr val="00B0F0"/>
                </a:solidFill>
              </a:rPr>
              <a:t>Trees are good, but </a:t>
            </a:r>
          </a:p>
          <a:p>
            <a:r>
              <a:rPr lang="en-US" sz="2400" dirty="0">
                <a:solidFill>
                  <a:srgbClr val="00B0F0"/>
                </a:solidFill>
              </a:rPr>
              <a:t>forests are better!</a:t>
            </a:r>
          </a:p>
          <a:p>
            <a:endParaRPr lang="en-US" sz="2400" dirty="0">
              <a:solidFill>
                <a:srgbClr val="00B0F0"/>
              </a:solidFill>
            </a:endParaRPr>
          </a:p>
          <a:p>
            <a:r>
              <a:rPr lang="en-US" sz="2400" dirty="0">
                <a:solidFill>
                  <a:srgbClr val="00B0F0"/>
                </a:solidFill>
              </a:rPr>
              <a:t>Ensembles of many trees</a:t>
            </a:r>
          </a:p>
          <a:p>
            <a:endParaRPr lang="en-US" sz="2400" dirty="0">
              <a:solidFill>
                <a:srgbClr val="00B0F0"/>
              </a:solidFill>
            </a:endParaRPr>
          </a:p>
          <a:p>
            <a:r>
              <a:rPr lang="en-US" sz="2400" dirty="0">
                <a:solidFill>
                  <a:srgbClr val="00B0F0"/>
                </a:solidFill>
              </a:rPr>
              <a:t>e.g., Random forests, </a:t>
            </a:r>
          </a:p>
          <a:p>
            <a:r>
              <a:rPr lang="en-US" sz="2400" dirty="0">
                <a:solidFill>
                  <a:srgbClr val="00B0F0"/>
                </a:solidFill>
              </a:rPr>
              <a:t>Gradient Boosted Trees</a:t>
            </a:r>
          </a:p>
        </p:txBody>
      </p:sp>
    </p:spTree>
    <p:extLst>
      <p:ext uri="{BB962C8B-B14F-4D97-AF65-F5344CB8AC3E}">
        <p14:creationId xmlns:p14="http://schemas.microsoft.com/office/powerpoint/2010/main" val="24227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5A379-6BC8-534D-B049-3AFFF8389790}"/>
              </a:ext>
            </a:extLst>
          </p:cNvPr>
          <p:cNvSpPr>
            <a:spLocks noGrp="1"/>
          </p:cNvSpPr>
          <p:nvPr>
            <p:ph type="title"/>
          </p:nvPr>
        </p:nvSpPr>
        <p:spPr/>
        <p:txBody>
          <a:bodyPr/>
          <a:lstStyle/>
          <a:p>
            <a:r>
              <a:rPr lang="en-US" dirty="0"/>
              <a:t>London Cholera Outbreak, 1854</a:t>
            </a:r>
          </a:p>
        </p:txBody>
      </p:sp>
      <p:sp>
        <p:nvSpPr>
          <p:cNvPr id="4" name="Slide Number Placeholder 3">
            <a:extLst>
              <a:ext uri="{FF2B5EF4-FFF2-40B4-BE49-F238E27FC236}">
                <a16:creationId xmlns:a16="http://schemas.microsoft.com/office/drawing/2014/main" id="{62B2A1ED-38C7-EE49-9B3D-0F156669BB0C}"/>
              </a:ext>
            </a:extLst>
          </p:cNvPr>
          <p:cNvSpPr>
            <a:spLocks noGrp="1"/>
          </p:cNvSpPr>
          <p:nvPr>
            <p:ph type="sldNum" sz="quarter" idx="12"/>
          </p:nvPr>
        </p:nvSpPr>
        <p:spPr/>
        <p:txBody>
          <a:bodyPr/>
          <a:lstStyle/>
          <a:p>
            <a:fld id="{0CFEC368-1D7A-4F81-ABF6-AE0E36BAF64C}" type="slidenum">
              <a:rPr lang="en-US" smtClean="0"/>
              <a:pPr/>
              <a:t>2</a:t>
            </a:fld>
            <a:endParaRPr lang="en-US" dirty="0"/>
          </a:p>
        </p:txBody>
      </p:sp>
      <p:pic>
        <p:nvPicPr>
          <p:cNvPr id="5" name="Picture 4">
            <a:extLst>
              <a:ext uri="{FF2B5EF4-FFF2-40B4-BE49-F238E27FC236}">
                <a16:creationId xmlns:a16="http://schemas.microsoft.com/office/drawing/2014/main" id="{AC99B98A-33E0-3343-989B-D464DD93433A}"/>
              </a:ext>
            </a:extLst>
          </p:cNvPr>
          <p:cNvPicPr>
            <a:picLocks noChangeAspect="1"/>
          </p:cNvPicPr>
          <p:nvPr/>
        </p:nvPicPr>
        <p:blipFill>
          <a:blip r:embed="rId2"/>
          <a:stretch>
            <a:fillRect/>
          </a:stretch>
        </p:blipFill>
        <p:spPr>
          <a:xfrm>
            <a:off x="1275009" y="762814"/>
            <a:ext cx="6209092" cy="5757879"/>
          </a:xfrm>
          <a:prstGeom prst="rect">
            <a:avLst/>
          </a:prstGeom>
        </p:spPr>
      </p:pic>
      <p:sp>
        <p:nvSpPr>
          <p:cNvPr id="6" name="Rectangle 5">
            <a:extLst>
              <a:ext uri="{FF2B5EF4-FFF2-40B4-BE49-F238E27FC236}">
                <a16:creationId xmlns:a16="http://schemas.microsoft.com/office/drawing/2014/main" id="{906773FD-3E9C-F84E-BF83-18B0A3F7F463}"/>
              </a:ext>
            </a:extLst>
          </p:cNvPr>
          <p:cNvSpPr/>
          <p:nvPr/>
        </p:nvSpPr>
        <p:spPr>
          <a:xfrm>
            <a:off x="72309" y="6478165"/>
            <a:ext cx="7411791" cy="369332"/>
          </a:xfrm>
          <a:prstGeom prst="rect">
            <a:avLst/>
          </a:prstGeom>
        </p:spPr>
        <p:txBody>
          <a:bodyPr wrap="square">
            <a:spAutoFit/>
          </a:bodyPr>
          <a:lstStyle/>
          <a:p>
            <a:r>
              <a:rPr lang="en-US" dirty="0">
                <a:solidFill>
                  <a:schemeClr val="bg1"/>
                </a:solidFill>
                <a:latin typeface="Times" pitchFamily="2" charset="0"/>
              </a:rPr>
              <a:t>Mackenzie, J.  2010.  </a:t>
            </a:r>
            <a:r>
              <a:rPr lang="en-US" dirty="0">
                <a:solidFill>
                  <a:schemeClr val="bg1"/>
                </a:solidFill>
                <a:latin typeface="Times" pitchFamily="2" charset="0"/>
                <a:hlinkClick r:id="rId3">
                  <a:extLst>
                    <a:ext uri="{A12FA001-AC4F-418D-AE19-62706E023703}">
                      <ahyp:hlinkClr xmlns:ahyp="http://schemas.microsoft.com/office/drawing/2018/hyperlinkcolor" val="tx"/>
                    </a:ext>
                  </a:extLst>
                </a:hlinkClick>
              </a:rPr>
              <a:t>Mapping the 1854 London Cholera Outbreak</a:t>
            </a:r>
            <a:endParaRPr lang="en-US" b="0" i="0" dirty="0">
              <a:solidFill>
                <a:schemeClr val="bg1"/>
              </a:solidFill>
              <a:effectLst/>
              <a:latin typeface="Times" pitchFamily="2" charset="0"/>
            </a:endParaRPr>
          </a:p>
        </p:txBody>
      </p:sp>
    </p:spTree>
    <p:extLst>
      <p:ext uri="{BB962C8B-B14F-4D97-AF65-F5344CB8AC3E}">
        <p14:creationId xmlns:p14="http://schemas.microsoft.com/office/powerpoint/2010/main" val="132738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4790D-1C2B-2445-9DBB-B75FF4E07D53}"/>
              </a:ext>
            </a:extLst>
          </p:cNvPr>
          <p:cNvSpPr>
            <a:spLocks noGrp="1"/>
          </p:cNvSpPr>
          <p:nvPr>
            <p:ph type="title"/>
          </p:nvPr>
        </p:nvSpPr>
        <p:spPr/>
        <p:txBody>
          <a:bodyPr/>
          <a:lstStyle/>
          <a:p>
            <a:r>
              <a:rPr lang="en-US" dirty="0"/>
              <a:t>Random Forest</a:t>
            </a:r>
          </a:p>
        </p:txBody>
      </p:sp>
      <p:sp>
        <p:nvSpPr>
          <p:cNvPr id="3" name="Content Placeholder 2">
            <a:extLst>
              <a:ext uri="{FF2B5EF4-FFF2-40B4-BE49-F238E27FC236}">
                <a16:creationId xmlns:a16="http://schemas.microsoft.com/office/drawing/2014/main" id="{B5413DB3-4C6F-4244-9D83-F0029E4BE700}"/>
              </a:ext>
            </a:extLst>
          </p:cNvPr>
          <p:cNvSpPr>
            <a:spLocks noGrp="1"/>
          </p:cNvSpPr>
          <p:nvPr>
            <p:ph idx="1"/>
          </p:nvPr>
        </p:nvSpPr>
        <p:spPr>
          <a:xfrm>
            <a:off x="457200" y="5061397"/>
            <a:ext cx="8229600" cy="1292510"/>
          </a:xfrm>
        </p:spPr>
        <p:txBody>
          <a:bodyPr>
            <a:normAutofit fontScale="70000" lnSpcReduction="20000"/>
          </a:bodyPr>
          <a:lstStyle/>
          <a:p>
            <a:pPr marL="0" indent="0">
              <a:buNone/>
            </a:pPr>
            <a:r>
              <a:rPr lang="en-US" sz="2800" dirty="0"/>
              <a:t>Each tree uses a random subset of features and trained on random subset of data</a:t>
            </a:r>
          </a:p>
          <a:p>
            <a:pPr marL="0" indent="0">
              <a:buNone/>
            </a:pPr>
            <a:endParaRPr lang="en-US" sz="2800" dirty="0"/>
          </a:p>
          <a:p>
            <a:pPr marL="0" indent="0">
              <a:buNone/>
            </a:pPr>
            <a:r>
              <a:rPr lang="en-US" sz="2800" dirty="0"/>
              <a:t>Example: Loan origination</a:t>
            </a:r>
          </a:p>
        </p:txBody>
      </p:sp>
      <p:sp>
        <p:nvSpPr>
          <p:cNvPr id="4" name="Slide Number Placeholder 3">
            <a:extLst>
              <a:ext uri="{FF2B5EF4-FFF2-40B4-BE49-F238E27FC236}">
                <a16:creationId xmlns:a16="http://schemas.microsoft.com/office/drawing/2014/main" id="{A80BA627-824E-5547-AB56-1FD8A4096366}"/>
              </a:ext>
            </a:extLst>
          </p:cNvPr>
          <p:cNvSpPr>
            <a:spLocks noGrp="1"/>
          </p:cNvSpPr>
          <p:nvPr>
            <p:ph type="sldNum" sz="quarter" idx="12"/>
          </p:nvPr>
        </p:nvSpPr>
        <p:spPr/>
        <p:txBody>
          <a:bodyPr/>
          <a:lstStyle/>
          <a:p>
            <a:fld id="{0CFEC368-1D7A-4F81-ABF6-AE0E36BAF64C}" type="slidenum">
              <a:rPr lang="en-US" smtClean="0"/>
              <a:pPr/>
              <a:t>20</a:t>
            </a:fld>
            <a:endParaRPr lang="en-US" dirty="0"/>
          </a:p>
        </p:txBody>
      </p:sp>
      <p:pic>
        <p:nvPicPr>
          <p:cNvPr id="6" name="Picture 5">
            <a:extLst>
              <a:ext uri="{FF2B5EF4-FFF2-40B4-BE49-F238E27FC236}">
                <a16:creationId xmlns:a16="http://schemas.microsoft.com/office/drawing/2014/main" id="{04812870-0149-CC49-B110-9AEC2B5D250C}"/>
              </a:ext>
            </a:extLst>
          </p:cNvPr>
          <p:cNvPicPr>
            <a:picLocks noChangeAspect="1"/>
          </p:cNvPicPr>
          <p:nvPr/>
        </p:nvPicPr>
        <p:blipFill>
          <a:blip r:embed="rId2"/>
          <a:stretch>
            <a:fillRect/>
          </a:stretch>
        </p:blipFill>
        <p:spPr>
          <a:xfrm>
            <a:off x="1011707" y="1047269"/>
            <a:ext cx="6502400" cy="3759200"/>
          </a:xfrm>
          <a:prstGeom prst="rect">
            <a:avLst/>
          </a:prstGeom>
        </p:spPr>
      </p:pic>
      <p:sp>
        <p:nvSpPr>
          <p:cNvPr id="7" name="TextBox 6">
            <a:extLst>
              <a:ext uri="{FF2B5EF4-FFF2-40B4-BE49-F238E27FC236}">
                <a16:creationId xmlns:a16="http://schemas.microsoft.com/office/drawing/2014/main" id="{19B26635-A1A6-914D-8575-6D0C905FD722}"/>
              </a:ext>
            </a:extLst>
          </p:cNvPr>
          <p:cNvSpPr txBox="1"/>
          <p:nvPr/>
        </p:nvSpPr>
        <p:spPr>
          <a:xfrm>
            <a:off x="457200" y="6520693"/>
            <a:ext cx="2929007" cy="369332"/>
          </a:xfrm>
          <a:prstGeom prst="rect">
            <a:avLst/>
          </a:prstGeom>
          <a:noFill/>
        </p:spPr>
        <p:txBody>
          <a:bodyPr wrap="none" rtlCol="0">
            <a:spAutoFit/>
          </a:bodyPr>
          <a:lstStyle/>
          <a:p>
            <a:r>
              <a:rPr lang="en-US" dirty="0">
                <a:solidFill>
                  <a:schemeClr val="bg1"/>
                </a:solidFill>
              </a:rPr>
              <a:t>William </a:t>
            </a:r>
            <a:r>
              <a:rPr lang="en-US" dirty="0" err="1">
                <a:solidFill>
                  <a:schemeClr val="bg1"/>
                </a:solidFill>
              </a:rPr>
              <a:t>Koehrson</a:t>
            </a:r>
            <a:r>
              <a:rPr lang="en-US" dirty="0">
                <a:solidFill>
                  <a:schemeClr val="bg1"/>
                </a:solidFill>
              </a:rPr>
              <a:t>, Medium</a:t>
            </a:r>
          </a:p>
        </p:txBody>
      </p:sp>
    </p:spTree>
    <p:extLst>
      <p:ext uri="{BB962C8B-B14F-4D97-AF65-F5344CB8AC3E}">
        <p14:creationId xmlns:p14="http://schemas.microsoft.com/office/powerpoint/2010/main" val="2144118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98CCD-1D12-8548-9A92-C768BFA17D5D}"/>
              </a:ext>
            </a:extLst>
          </p:cNvPr>
          <p:cNvSpPr>
            <a:spLocks noGrp="1"/>
          </p:cNvSpPr>
          <p:nvPr>
            <p:ph type="title"/>
          </p:nvPr>
        </p:nvSpPr>
        <p:spPr/>
        <p:txBody>
          <a:bodyPr/>
          <a:lstStyle/>
          <a:p>
            <a:r>
              <a:rPr lang="en-US" dirty="0"/>
              <a:t>Decision Trees</a:t>
            </a:r>
          </a:p>
        </p:txBody>
      </p:sp>
      <p:sp>
        <p:nvSpPr>
          <p:cNvPr id="3" name="Content Placeholder 2">
            <a:extLst>
              <a:ext uri="{FF2B5EF4-FFF2-40B4-BE49-F238E27FC236}">
                <a16:creationId xmlns:a16="http://schemas.microsoft.com/office/drawing/2014/main" id="{0E3DD67D-8C6D-5145-95B1-BEC2A07DF154}"/>
              </a:ext>
            </a:extLst>
          </p:cNvPr>
          <p:cNvSpPr>
            <a:spLocks noGrp="1"/>
          </p:cNvSpPr>
          <p:nvPr>
            <p:ph idx="1"/>
          </p:nvPr>
        </p:nvSpPr>
        <p:spPr/>
        <p:txBody>
          <a:bodyPr>
            <a:normAutofit fontScale="85000" lnSpcReduction="20000"/>
          </a:bodyPr>
          <a:lstStyle/>
          <a:p>
            <a:r>
              <a:rPr lang="en-US" dirty="0">
                <a:solidFill>
                  <a:srgbClr val="00B0F0"/>
                </a:solidFill>
              </a:rPr>
              <a:t>Feature Availability</a:t>
            </a:r>
          </a:p>
          <a:p>
            <a:pPr lvl="1"/>
            <a:r>
              <a:rPr lang="en-US" dirty="0"/>
              <a:t>Depends on features being available</a:t>
            </a:r>
          </a:p>
          <a:p>
            <a:pPr lvl="1"/>
            <a:endParaRPr lang="en-US" dirty="0"/>
          </a:p>
          <a:p>
            <a:r>
              <a:rPr lang="en-US" dirty="0">
                <a:solidFill>
                  <a:srgbClr val="00B0F0"/>
                </a:solidFill>
              </a:rPr>
              <a:t>Accuracy</a:t>
            </a:r>
          </a:p>
          <a:p>
            <a:pPr lvl="1"/>
            <a:r>
              <a:rPr lang="en-US" dirty="0"/>
              <a:t>High potential accuracy, especially with ensembles</a:t>
            </a:r>
          </a:p>
          <a:p>
            <a:pPr lvl="1"/>
            <a:r>
              <a:rPr lang="en-US" dirty="0"/>
              <a:t>Accuracy scales with number of features</a:t>
            </a:r>
          </a:p>
          <a:p>
            <a:pPr lvl="1"/>
            <a:endParaRPr lang="en-US" dirty="0"/>
          </a:p>
          <a:p>
            <a:r>
              <a:rPr lang="en-US" dirty="0">
                <a:solidFill>
                  <a:srgbClr val="00B0F0"/>
                </a:solidFill>
              </a:rPr>
              <a:t>Interpretability</a:t>
            </a:r>
          </a:p>
          <a:p>
            <a:pPr lvl="1"/>
            <a:r>
              <a:rPr lang="en-US" dirty="0"/>
              <a:t>Single tree: high</a:t>
            </a:r>
          </a:p>
          <a:p>
            <a:pPr lvl="1"/>
            <a:r>
              <a:rPr lang="en-US" dirty="0"/>
              <a:t>Random Forest: modest</a:t>
            </a:r>
          </a:p>
          <a:p>
            <a:pPr lvl="1"/>
            <a:endParaRPr lang="en-US" dirty="0"/>
          </a:p>
          <a:p>
            <a:r>
              <a:rPr lang="en-US" dirty="0"/>
              <a:t>“Sweet spot” for many use cases</a:t>
            </a:r>
          </a:p>
          <a:p>
            <a:pPr lvl="1"/>
            <a:r>
              <a:rPr lang="en-US" dirty="0"/>
              <a:t>Loan origination</a:t>
            </a:r>
          </a:p>
          <a:p>
            <a:pPr lvl="1"/>
            <a:r>
              <a:rPr lang="en-US" dirty="0"/>
              <a:t>Customer churn prediction</a:t>
            </a:r>
          </a:p>
          <a:p>
            <a:pPr lvl="1"/>
            <a:r>
              <a:rPr lang="en-US" dirty="0"/>
              <a:t>Fraud detection</a:t>
            </a:r>
          </a:p>
          <a:p>
            <a:pPr lvl="1"/>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3A2690BC-7759-0344-80C7-5142C5042BFF}"/>
              </a:ext>
            </a:extLst>
          </p:cNvPr>
          <p:cNvSpPr>
            <a:spLocks noGrp="1"/>
          </p:cNvSpPr>
          <p:nvPr>
            <p:ph type="sldNum" sz="quarter" idx="12"/>
          </p:nvPr>
        </p:nvSpPr>
        <p:spPr/>
        <p:txBody>
          <a:bodyPr/>
          <a:lstStyle/>
          <a:p>
            <a:fld id="{0CFEC368-1D7A-4F81-ABF6-AE0E36BAF64C}" type="slidenum">
              <a:rPr lang="en-US" smtClean="0"/>
              <a:pPr/>
              <a:t>21</a:t>
            </a:fld>
            <a:endParaRPr lang="en-US" dirty="0"/>
          </a:p>
        </p:txBody>
      </p:sp>
    </p:spTree>
    <p:extLst>
      <p:ext uri="{BB962C8B-B14F-4D97-AF65-F5344CB8AC3E}">
        <p14:creationId xmlns:p14="http://schemas.microsoft.com/office/powerpoint/2010/main" val="238690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712B4-4318-DB4B-B54B-02D1A96C2AD0}"/>
              </a:ext>
            </a:extLst>
          </p:cNvPr>
          <p:cNvSpPr>
            <a:spLocks noGrp="1"/>
          </p:cNvSpPr>
          <p:nvPr>
            <p:ph type="title"/>
          </p:nvPr>
        </p:nvSpPr>
        <p:spPr/>
        <p:txBody>
          <a:bodyPr/>
          <a:lstStyle/>
          <a:p>
            <a:r>
              <a:rPr lang="en-US" dirty="0"/>
              <a:t>Collaborative Filtering</a:t>
            </a:r>
          </a:p>
        </p:txBody>
      </p:sp>
      <p:sp>
        <p:nvSpPr>
          <p:cNvPr id="4" name="Slide Number Placeholder 3">
            <a:extLst>
              <a:ext uri="{FF2B5EF4-FFF2-40B4-BE49-F238E27FC236}">
                <a16:creationId xmlns:a16="http://schemas.microsoft.com/office/drawing/2014/main" id="{2B0314EC-1F47-8B45-B235-1057078AF14D}"/>
              </a:ext>
            </a:extLst>
          </p:cNvPr>
          <p:cNvSpPr>
            <a:spLocks noGrp="1"/>
          </p:cNvSpPr>
          <p:nvPr>
            <p:ph type="sldNum" sz="quarter" idx="12"/>
          </p:nvPr>
        </p:nvSpPr>
        <p:spPr/>
        <p:txBody>
          <a:bodyPr/>
          <a:lstStyle/>
          <a:p>
            <a:fld id="{0CFEC368-1D7A-4F81-ABF6-AE0E36BAF64C}" type="slidenum">
              <a:rPr lang="en-US" smtClean="0"/>
              <a:pPr/>
              <a:t>22</a:t>
            </a:fld>
            <a:endParaRPr lang="en-US" dirty="0"/>
          </a:p>
        </p:txBody>
      </p:sp>
      <p:pic>
        <p:nvPicPr>
          <p:cNvPr id="5" name="Picture 4">
            <a:extLst>
              <a:ext uri="{FF2B5EF4-FFF2-40B4-BE49-F238E27FC236}">
                <a16:creationId xmlns:a16="http://schemas.microsoft.com/office/drawing/2014/main" id="{F27D9218-B2C9-984F-944C-2961C81DAFA9}"/>
              </a:ext>
            </a:extLst>
          </p:cNvPr>
          <p:cNvPicPr>
            <a:picLocks noChangeAspect="1"/>
          </p:cNvPicPr>
          <p:nvPr/>
        </p:nvPicPr>
        <p:blipFill>
          <a:blip r:embed="rId2"/>
          <a:stretch>
            <a:fillRect/>
          </a:stretch>
        </p:blipFill>
        <p:spPr>
          <a:xfrm>
            <a:off x="1880967" y="1173625"/>
            <a:ext cx="4592605" cy="2604531"/>
          </a:xfrm>
          <a:prstGeom prst="rect">
            <a:avLst/>
          </a:prstGeom>
        </p:spPr>
      </p:pic>
      <p:sp>
        <p:nvSpPr>
          <p:cNvPr id="6" name="TextBox 5">
            <a:extLst>
              <a:ext uri="{FF2B5EF4-FFF2-40B4-BE49-F238E27FC236}">
                <a16:creationId xmlns:a16="http://schemas.microsoft.com/office/drawing/2014/main" id="{FEB9E7F8-95D4-FC4D-A65E-23B0108F9826}"/>
              </a:ext>
            </a:extLst>
          </p:cNvPr>
          <p:cNvSpPr txBox="1"/>
          <p:nvPr/>
        </p:nvSpPr>
        <p:spPr>
          <a:xfrm>
            <a:off x="457200" y="6151361"/>
            <a:ext cx="4326826" cy="369332"/>
          </a:xfrm>
          <a:prstGeom prst="rect">
            <a:avLst/>
          </a:prstGeom>
          <a:noFill/>
        </p:spPr>
        <p:txBody>
          <a:bodyPr wrap="none" rtlCol="0">
            <a:spAutoFit/>
          </a:bodyPr>
          <a:lstStyle/>
          <a:p>
            <a:r>
              <a:rPr lang="en-US" dirty="0"/>
              <a:t>Special case of: Near Neighbor methods</a:t>
            </a:r>
          </a:p>
        </p:txBody>
      </p:sp>
      <p:sp>
        <p:nvSpPr>
          <p:cNvPr id="7" name="TextBox 6">
            <a:extLst>
              <a:ext uri="{FF2B5EF4-FFF2-40B4-BE49-F238E27FC236}">
                <a16:creationId xmlns:a16="http://schemas.microsoft.com/office/drawing/2014/main" id="{F57BF6CD-D3F7-CA47-B384-F7D51A9A99BA}"/>
              </a:ext>
            </a:extLst>
          </p:cNvPr>
          <p:cNvSpPr txBox="1"/>
          <p:nvPr/>
        </p:nvSpPr>
        <p:spPr>
          <a:xfrm>
            <a:off x="458501" y="4189191"/>
            <a:ext cx="8092280" cy="461665"/>
          </a:xfrm>
          <a:prstGeom prst="rect">
            <a:avLst/>
          </a:prstGeom>
          <a:noFill/>
        </p:spPr>
        <p:txBody>
          <a:bodyPr wrap="none" rtlCol="0">
            <a:spAutoFit/>
          </a:bodyPr>
          <a:lstStyle/>
          <a:p>
            <a:r>
              <a:rPr lang="en-US" sz="2400" dirty="0"/>
              <a:t>How to determine whether two user (or items) are similar?</a:t>
            </a:r>
          </a:p>
        </p:txBody>
      </p:sp>
      <p:sp>
        <p:nvSpPr>
          <p:cNvPr id="8" name="TextBox 7">
            <a:extLst>
              <a:ext uri="{FF2B5EF4-FFF2-40B4-BE49-F238E27FC236}">
                <a16:creationId xmlns:a16="http://schemas.microsoft.com/office/drawing/2014/main" id="{025AFC22-EB64-224E-A274-F56E06FD759D}"/>
              </a:ext>
            </a:extLst>
          </p:cNvPr>
          <p:cNvSpPr txBox="1"/>
          <p:nvPr/>
        </p:nvSpPr>
        <p:spPr>
          <a:xfrm>
            <a:off x="457200" y="4831058"/>
            <a:ext cx="4153701" cy="461665"/>
          </a:xfrm>
          <a:prstGeom prst="rect">
            <a:avLst/>
          </a:prstGeom>
          <a:noFill/>
        </p:spPr>
        <p:txBody>
          <a:bodyPr wrap="none" rtlCol="0">
            <a:spAutoFit/>
          </a:bodyPr>
          <a:lstStyle/>
          <a:p>
            <a:r>
              <a:rPr lang="en-US" sz="2400" dirty="0"/>
              <a:t>Purchases, views, ratings, …</a:t>
            </a:r>
          </a:p>
        </p:txBody>
      </p:sp>
    </p:spTree>
    <p:extLst>
      <p:ext uri="{BB962C8B-B14F-4D97-AF65-F5344CB8AC3E}">
        <p14:creationId xmlns:p14="http://schemas.microsoft.com/office/powerpoint/2010/main" val="373757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E7C-C041-794E-8E0E-C77868A5AE09}"/>
              </a:ext>
            </a:extLst>
          </p:cNvPr>
          <p:cNvSpPr>
            <a:spLocks noGrp="1"/>
          </p:cNvSpPr>
          <p:nvPr>
            <p:ph type="title"/>
          </p:nvPr>
        </p:nvSpPr>
        <p:spPr/>
        <p:txBody>
          <a:bodyPr/>
          <a:lstStyle/>
          <a:p>
            <a:r>
              <a:rPr lang="en-US" dirty="0"/>
              <a:t>Sparse Rating Matrix</a:t>
            </a:r>
          </a:p>
        </p:txBody>
      </p:sp>
      <p:sp>
        <p:nvSpPr>
          <p:cNvPr id="4" name="Slide Number Placeholder 3">
            <a:extLst>
              <a:ext uri="{FF2B5EF4-FFF2-40B4-BE49-F238E27FC236}">
                <a16:creationId xmlns:a16="http://schemas.microsoft.com/office/drawing/2014/main" id="{B5BDC6A5-6764-DF48-A42E-A7DC7369C9BD}"/>
              </a:ext>
            </a:extLst>
          </p:cNvPr>
          <p:cNvSpPr>
            <a:spLocks noGrp="1"/>
          </p:cNvSpPr>
          <p:nvPr>
            <p:ph type="sldNum" sz="quarter" idx="12"/>
          </p:nvPr>
        </p:nvSpPr>
        <p:spPr/>
        <p:txBody>
          <a:bodyPr/>
          <a:lstStyle/>
          <a:p>
            <a:fld id="{0CFEC368-1D7A-4F81-ABF6-AE0E36BAF64C}" type="slidenum">
              <a:rPr lang="en-US" smtClean="0"/>
              <a:pPr/>
              <a:t>23</a:t>
            </a:fld>
            <a:endParaRPr lang="en-US" dirty="0"/>
          </a:p>
        </p:txBody>
      </p:sp>
      <p:graphicFrame>
        <p:nvGraphicFramePr>
          <p:cNvPr id="5" name="Table 4">
            <a:extLst>
              <a:ext uri="{FF2B5EF4-FFF2-40B4-BE49-F238E27FC236}">
                <a16:creationId xmlns:a16="http://schemas.microsoft.com/office/drawing/2014/main" id="{1D3DA725-FECC-6944-BE29-5CA895DBF4F5}"/>
              </a:ext>
            </a:extLst>
          </p:cNvPr>
          <p:cNvGraphicFramePr>
            <a:graphicFrameLocks noGrp="1"/>
          </p:cNvGraphicFramePr>
          <p:nvPr>
            <p:extLst>
              <p:ext uri="{D42A27DB-BD31-4B8C-83A1-F6EECF244321}">
                <p14:modId xmlns:p14="http://schemas.microsoft.com/office/powerpoint/2010/main" val="1254034771"/>
              </p:ext>
            </p:extLst>
          </p:nvPr>
        </p:nvGraphicFramePr>
        <p:xfrm>
          <a:off x="1768699" y="1272896"/>
          <a:ext cx="5541820" cy="3349724"/>
        </p:xfrm>
        <a:graphic>
          <a:graphicData uri="http://schemas.openxmlformats.org/drawingml/2006/table">
            <a:tbl>
              <a:tblPr firstRow="1" firstCol="1" bandRow="1">
                <a:tableStyleId>{00A15C55-8517-42AA-B614-E9B94910E393}</a:tableStyleId>
              </a:tblPr>
              <a:tblGrid>
                <a:gridCol w="554182">
                  <a:extLst>
                    <a:ext uri="{9D8B030D-6E8A-4147-A177-3AD203B41FA5}">
                      <a16:colId xmlns:a16="http://schemas.microsoft.com/office/drawing/2014/main" val="1835391893"/>
                    </a:ext>
                  </a:extLst>
                </a:gridCol>
                <a:gridCol w="554182">
                  <a:extLst>
                    <a:ext uri="{9D8B030D-6E8A-4147-A177-3AD203B41FA5}">
                      <a16:colId xmlns:a16="http://schemas.microsoft.com/office/drawing/2014/main" val="151539732"/>
                    </a:ext>
                  </a:extLst>
                </a:gridCol>
                <a:gridCol w="554182">
                  <a:extLst>
                    <a:ext uri="{9D8B030D-6E8A-4147-A177-3AD203B41FA5}">
                      <a16:colId xmlns:a16="http://schemas.microsoft.com/office/drawing/2014/main" val="478633850"/>
                    </a:ext>
                  </a:extLst>
                </a:gridCol>
                <a:gridCol w="554182">
                  <a:extLst>
                    <a:ext uri="{9D8B030D-6E8A-4147-A177-3AD203B41FA5}">
                      <a16:colId xmlns:a16="http://schemas.microsoft.com/office/drawing/2014/main" val="663835890"/>
                    </a:ext>
                  </a:extLst>
                </a:gridCol>
                <a:gridCol w="554182">
                  <a:extLst>
                    <a:ext uri="{9D8B030D-6E8A-4147-A177-3AD203B41FA5}">
                      <a16:colId xmlns:a16="http://schemas.microsoft.com/office/drawing/2014/main" val="2953615186"/>
                    </a:ext>
                  </a:extLst>
                </a:gridCol>
                <a:gridCol w="554182">
                  <a:extLst>
                    <a:ext uri="{9D8B030D-6E8A-4147-A177-3AD203B41FA5}">
                      <a16:colId xmlns:a16="http://schemas.microsoft.com/office/drawing/2014/main" val="514178771"/>
                    </a:ext>
                  </a:extLst>
                </a:gridCol>
                <a:gridCol w="554182">
                  <a:extLst>
                    <a:ext uri="{9D8B030D-6E8A-4147-A177-3AD203B41FA5}">
                      <a16:colId xmlns:a16="http://schemas.microsoft.com/office/drawing/2014/main" val="2942572307"/>
                    </a:ext>
                  </a:extLst>
                </a:gridCol>
                <a:gridCol w="554182">
                  <a:extLst>
                    <a:ext uri="{9D8B030D-6E8A-4147-A177-3AD203B41FA5}">
                      <a16:colId xmlns:a16="http://schemas.microsoft.com/office/drawing/2014/main" val="2381743176"/>
                    </a:ext>
                  </a:extLst>
                </a:gridCol>
                <a:gridCol w="554182">
                  <a:extLst>
                    <a:ext uri="{9D8B030D-6E8A-4147-A177-3AD203B41FA5}">
                      <a16:colId xmlns:a16="http://schemas.microsoft.com/office/drawing/2014/main" val="3962076997"/>
                    </a:ext>
                  </a:extLst>
                </a:gridCol>
                <a:gridCol w="554182">
                  <a:extLst>
                    <a:ext uri="{9D8B030D-6E8A-4147-A177-3AD203B41FA5}">
                      <a16:colId xmlns:a16="http://schemas.microsoft.com/office/drawing/2014/main" val="2156346512"/>
                    </a:ext>
                  </a:extLst>
                </a:gridCol>
              </a:tblGrid>
              <a:tr h="376922">
                <a:tc>
                  <a:txBody>
                    <a:bodyPr/>
                    <a:lstStyle/>
                    <a:p>
                      <a:pPr algn="ctr"/>
                      <a:endParaRPr lang="en-US" dirty="0"/>
                    </a:p>
                  </a:txBody>
                  <a:tcPr/>
                </a:tc>
                <a:tc>
                  <a:txBody>
                    <a:bodyPr/>
                    <a:lstStyle/>
                    <a:p>
                      <a:pPr algn="ctr"/>
                      <a:r>
                        <a:rPr lang="en-US" dirty="0"/>
                        <a:t>U1</a:t>
                      </a:r>
                    </a:p>
                  </a:txBody>
                  <a:tcPr/>
                </a:tc>
                <a:tc>
                  <a:txBody>
                    <a:bodyPr/>
                    <a:lstStyle/>
                    <a:p>
                      <a:pPr algn="ctr"/>
                      <a:r>
                        <a:rPr lang="en-US" dirty="0"/>
                        <a:t>U2</a:t>
                      </a:r>
                    </a:p>
                  </a:txBody>
                  <a:tcPr/>
                </a:tc>
                <a:tc>
                  <a:txBody>
                    <a:bodyPr/>
                    <a:lstStyle/>
                    <a:p>
                      <a:pPr algn="ctr"/>
                      <a:r>
                        <a:rPr lang="en-US" dirty="0"/>
                        <a:t>U3</a:t>
                      </a:r>
                    </a:p>
                  </a:txBody>
                  <a:tcPr/>
                </a:tc>
                <a:tc>
                  <a:txBody>
                    <a:bodyPr/>
                    <a:lstStyle/>
                    <a:p>
                      <a:pPr algn="ctr"/>
                      <a:r>
                        <a:rPr lang="en-US" dirty="0"/>
                        <a:t>U4</a:t>
                      </a:r>
                    </a:p>
                  </a:txBody>
                  <a:tcPr/>
                </a:tc>
                <a:tc>
                  <a:txBody>
                    <a:bodyPr/>
                    <a:lstStyle/>
                    <a:p>
                      <a:pPr algn="ctr"/>
                      <a:r>
                        <a:rPr lang="en-US" dirty="0"/>
                        <a:t>U5</a:t>
                      </a:r>
                    </a:p>
                  </a:txBody>
                  <a:tcPr/>
                </a:tc>
                <a:tc>
                  <a:txBody>
                    <a:bodyPr/>
                    <a:lstStyle/>
                    <a:p>
                      <a:pPr algn="ctr"/>
                      <a:r>
                        <a:rPr lang="en-US" dirty="0"/>
                        <a:t>U6</a:t>
                      </a:r>
                    </a:p>
                  </a:txBody>
                  <a:tcPr/>
                </a:tc>
                <a:tc>
                  <a:txBody>
                    <a:bodyPr/>
                    <a:lstStyle/>
                    <a:p>
                      <a:pPr algn="ctr"/>
                      <a:r>
                        <a:rPr lang="en-US" dirty="0"/>
                        <a:t>U7</a:t>
                      </a:r>
                    </a:p>
                  </a:txBody>
                  <a:tcPr/>
                </a:tc>
                <a:tc>
                  <a:txBody>
                    <a:bodyPr/>
                    <a:lstStyle/>
                    <a:p>
                      <a:pPr algn="ctr"/>
                      <a:r>
                        <a:rPr lang="en-US" dirty="0"/>
                        <a:t>U8</a:t>
                      </a:r>
                    </a:p>
                  </a:txBody>
                  <a:tcPr/>
                </a:tc>
                <a:tc>
                  <a:txBody>
                    <a:bodyPr/>
                    <a:lstStyle/>
                    <a:p>
                      <a:pPr algn="ctr"/>
                      <a:r>
                        <a:rPr lang="en-US" dirty="0"/>
                        <a:t>U9</a:t>
                      </a:r>
                    </a:p>
                  </a:txBody>
                  <a:tcPr/>
                </a:tc>
                <a:extLst>
                  <a:ext uri="{0D108BD9-81ED-4DB2-BD59-A6C34878D82A}">
                    <a16:rowId xmlns:a16="http://schemas.microsoft.com/office/drawing/2014/main" val="804344034"/>
                  </a:ext>
                </a:extLst>
              </a:tr>
              <a:tr h="376922">
                <a:tc>
                  <a:txBody>
                    <a:bodyPr/>
                    <a:lstStyle/>
                    <a:p>
                      <a:pPr algn="ctr"/>
                      <a:r>
                        <a:rPr lang="en-US" dirty="0"/>
                        <a:t>M1</a:t>
                      </a:r>
                    </a:p>
                  </a:txBody>
                  <a:tcPr/>
                </a:tc>
                <a:tc>
                  <a:txBody>
                    <a:bodyPr/>
                    <a:lstStyle/>
                    <a:p>
                      <a:pPr algn="ctr"/>
                      <a:endParaRPr lang="en-US" dirty="0"/>
                    </a:p>
                  </a:txBody>
                  <a:tcPr/>
                </a:tc>
                <a:tc>
                  <a:txBody>
                    <a:bodyPr/>
                    <a:lstStyle/>
                    <a:p>
                      <a:pPr algn="ctr"/>
                      <a:r>
                        <a:rPr lang="en-US" dirty="0"/>
                        <a:t>1</a:t>
                      </a:r>
                    </a:p>
                  </a:txBody>
                  <a:tcPr/>
                </a:tc>
                <a:tc>
                  <a:txBody>
                    <a:bodyPr/>
                    <a:lstStyle/>
                    <a:p>
                      <a:pPr algn="ctr"/>
                      <a:endParaRPr lang="en-US" dirty="0"/>
                    </a:p>
                  </a:txBody>
                  <a:tcPr/>
                </a:tc>
                <a:tc>
                  <a:txBody>
                    <a:bodyPr/>
                    <a:lstStyle/>
                    <a:p>
                      <a:pPr algn="ctr"/>
                      <a:endParaRPr lang="en-US"/>
                    </a:p>
                  </a:txBody>
                  <a:tcPr/>
                </a:tc>
                <a:tc>
                  <a:txBody>
                    <a:bodyPr/>
                    <a:lstStyle/>
                    <a:p>
                      <a:pPr algn="ctr"/>
                      <a:r>
                        <a:rPr lang="en-US" dirty="0"/>
                        <a:t>4</a:t>
                      </a:r>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2997348722"/>
                  </a:ext>
                </a:extLst>
              </a:tr>
              <a:tr h="370840">
                <a:tc>
                  <a:txBody>
                    <a:bodyPr/>
                    <a:lstStyle/>
                    <a:p>
                      <a:pPr algn="ctr"/>
                      <a:r>
                        <a:rPr lang="en-US" dirty="0"/>
                        <a:t>M2</a:t>
                      </a:r>
                    </a:p>
                  </a:txBody>
                  <a:tcPr/>
                </a:tc>
                <a:tc>
                  <a:txBody>
                    <a:bodyPr/>
                    <a:lstStyle/>
                    <a:p>
                      <a:pPr algn="ctr"/>
                      <a:r>
                        <a:rPr lang="en-US" dirty="0"/>
                        <a:t>3</a:t>
                      </a:r>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r>
                        <a:rPr lang="en-US" dirty="0"/>
                        <a:t>2</a:t>
                      </a:r>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1403539989"/>
                  </a:ext>
                </a:extLst>
              </a:tr>
              <a:tr h="370840">
                <a:tc>
                  <a:txBody>
                    <a:bodyPr/>
                    <a:lstStyle/>
                    <a:p>
                      <a:pPr algn="ctr"/>
                      <a:r>
                        <a:rPr lang="en-US" dirty="0"/>
                        <a:t>M3</a:t>
                      </a:r>
                    </a:p>
                  </a:txBody>
                  <a:tcPr/>
                </a:tc>
                <a:tc>
                  <a:txBody>
                    <a:bodyPr/>
                    <a:lstStyle/>
                    <a:p>
                      <a:pPr algn="ctr"/>
                      <a:endParaRPr lang="en-US"/>
                    </a:p>
                  </a:txBody>
                  <a:tcPr/>
                </a:tc>
                <a:tc>
                  <a:txBody>
                    <a:bodyPr/>
                    <a:lstStyle/>
                    <a:p>
                      <a:pPr algn="ctr"/>
                      <a:r>
                        <a:rPr lang="en-US" dirty="0"/>
                        <a:t>4</a:t>
                      </a:r>
                    </a:p>
                  </a:txBody>
                  <a:tcPr/>
                </a:tc>
                <a:tc>
                  <a:txBody>
                    <a:bodyPr/>
                    <a:lstStyle/>
                    <a:p>
                      <a:pPr algn="ctr"/>
                      <a:endParaRPr lang="en-US" dirty="0"/>
                    </a:p>
                  </a:txBody>
                  <a:tcPr/>
                </a:tc>
                <a:tc>
                  <a:txBody>
                    <a:bodyPr/>
                    <a:lstStyle/>
                    <a:p>
                      <a:pPr algn="ctr"/>
                      <a:endParaRPr lang="en-US"/>
                    </a:p>
                  </a:txBody>
                  <a:tcPr/>
                </a:tc>
                <a:tc>
                  <a:txBody>
                    <a:bodyPr/>
                    <a:lstStyle/>
                    <a:p>
                      <a:pPr algn="ctr"/>
                      <a:endParaRPr lang="en-US" dirty="0"/>
                    </a:p>
                  </a:txBody>
                  <a:tcPr/>
                </a:tc>
                <a:tc>
                  <a:txBody>
                    <a:bodyPr/>
                    <a:lstStyle/>
                    <a:p>
                      <a:pPr algn="ctr"/>
                      <a:endParaRPr lang="en-US"/>
                    </a:p>
                  </a:txBody>
                  <a:tcPr/>
                </a:tc>
                <a:tc>
                  <a:txBody>
                    <a:bodyPr/>
                    <a:lstStyle/>
                    <a:p>
                      <a:pPr algn="ctr"/>
                      <a:r>
                        <a:rPr lang="en-US" dirty="0"/>
                        <a:t>3</a:t>
                      </a:r>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1377260614"/>
                  </a:ext>
                </a:extLst>
              </a:tr>
              <a:tr h="370840">
                <a:tc>
                  <a:txBody>
                    <a:bodyPr/>
                    <a:lstStyle/>
                    <a:p>
                      <a:pPr algn="ctr"/>
                      <a:r>
                        <a:rPr lang="en-US" dirty="0"/>
                        <a:t>M4</a:t>
                      </a:r>
                    </a:p>
                  </a:txBody>
                  <a:tcPr/>
                </a:tc>
                <a:tc>
                  <a:txBody>
                    <a:bodyPr/>
                    <a:lstStyle/>
                    <a:p>
                      <a:pPr algn="ctr"/>
                      <a:endParaRPr lang="en-US" dirty="0"/>
                    </a:p>
                  </a:txBody>
                  <a:tcPr/>
                </a:tc>
                <a:tc>
                  <a:txBody>
                    <a:bodyPr/>
                    <a:lstStyle/>
                    <a:p>
                      <a:pPr algn="ctr"/>
                      <a:endParaRPr lang="en-US"/>
                    </a:p>
                  </a:txBody>
                  <a:tcPr/>
                </a:tc>
                <a:tc>
                  <a:txBody>
                    <a:bodyPr/>
                    <a:lstStyle/>
                    <a:p>
                      <a:pPr algn="ctr"/>
                      <a:endParaRPr lang="en-US" dirty="0"/>
                    </a:p>
                  </a:txBody>
                  <a:tcPr/>
                </a:tc>
                <a:tc>
                  <a:txBody>
                    <a:bodyPr/>
                    <a:lstStyle/>
                    <a:p>
                      <a:pPr algn="ctr"/>
                      <a:r>
                        <a:rPr lang="en-US" dirty="0"/>
                        <a:t>5</a:t>
                      </a:r>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algn="ctr"/>
                      <a:endParaRPr lang="en-US"/>
                    </a:p>
                  </a:txBody>
                  <a:tcPr/>
                </a:tc>
                <a:tc>
                  <a:txBody>
                    <a:bodyPr/>
                    <a:lstStyle/>
                    <a:p>
                      <a:pPr algn="ctr"/>
                      <a:r>
                        <a:rPr lang="en-US" dirty="0"/>
                        <a:t>1</a:t>
                      </a:r>
                    </a:p>
                  </a:txBody>
                  <a:tcPr/>
                </a:tc>
                <a:extLst>
                  <a:ext uri="{0D108BD9-81ED-4DB2-BD59-A6C34878D82A}">
                    <a16:rowId xmlns:a16="http://schemas.microsoft.com/office/drawing/2014/main" val="810910356"/>
                  </a:ext>
                </a:extLst>
              </a:tr>
              <a:tr h="370840">
                <a:tc>
                  <a:txBody>
                    <a:bodyPr/>
                    <a:lstStyle/>
                    <a:p>
                      <a:pPr algn="ctr"/>
                      <a:r>
                        <a:rPr lang="en-US" dirty="0"/>
                        <a:t>M5</a:t>
                      </a:r>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val="980538899"/>
                  </a:ext>
                </a:extLst>
              </a:tr>
              <a:tr h="370840">
                <a:tc>
                  <a:txBody>
                    <a:bodyPr/>
                    <a:lstStyle/>
                    <a:p>
                      <a:pPr algn="ctr"/>
                      <a:r>
                        <a:rPr lang="en-US" dirty="0"/>
                        <a:t>M6</a:t>
                      </a:r>
                    </a:p>
                  </a:txBody>
                  <a:tcPr/>
                </a:tc>
                <a:tc>
                  <a:txBody>
                    <a:bodyPr/>
                    <a:lstStyle/>
                    <a:p>
                      <a:pPr algn="ctr"/>
                      <a:r>
                        <a:rPr lang="en-US" dirty="0"/>
                        <a:t>5</a:t>
                      </a:r>
                    </a:p>
                  </a:txBody>
                  <a:tcPr/>
                </a:tc>
                <a:tc>
                  <a:txBody>
                    <a:bodyPr/>
                    <a:lstStyle/>
                    <a:p>
                      <a:pPr algn="ctr"/>
                      <a:endParaRPr lang="en-US" dirty="0"/>
                    </a:p>
                  </a:txBody>
                  <a:tcPr/>
                </a:tc>
                <a:tc>
                  <a:txBody>
                    <a:bodyPr/>
                    <a:lstStyle/>
                    <a:p>
                      <a:pPr algn="ctr"/>
                      <a:r>
                        <a:rPr lang="en-US" dirty="0"/>
                        <a:t>4</a:t>
                      </a:r>
                    </a:p>
                  </a:txBody>
                  <a:tcPr/>
                </a:tc>
                <a:tc>
                  <a:txBody>
                    <a:bodyPr/>
                    <a:lstStyle/>
                    <a:p>
                      <a:pPr algn="ctr"/>
                      <a:r>
                        <a:rPr lang="en-US" dirty="0"/>
                        <a:t>3</a:t>
                      </a:r>
                    </a:p>
                  </a:txBody>
                  <a:tcPr/>
                </a:tc>
                <a:tc>
                  <a:txBody>
                    <a:bodyPr/>
                    <a:lstStyle/>
                    <a:p>
                      <a:pPr algn="ctr"/>
                      <a:endParaRPr lang="en-US" dirty="0"/>
                    </a:p>
                  </a:txBody>
                  <a:tcPr/>
                </a:tc>
                <a:tc>
                  <a:txBody>
                    <a:bodyPr/>
                    <a:lstStyle/>
                    <a:p>
                      <a:pPr algn="ctr"/>
                      <a:r>
                        <a:rPr lang="en-US" dirty="0"/>
                        <a:t>5</a:t>
                      </a:r>
                    </a:p>
                  </a:txBody>
                  <a:tcPr/>
                </a:tc>
                <a:tc>
                  <a:txBody>
                    <a:bodyPr/>
                    <a:lstStyle/>
                    <a:p>
                      <a:pPr algn="ctr"/>
                      <a:endParaRPr lang="en-US"/>
                    </a:p>
                  </a:txBody>
                  <a:tcPr/>
                </a:tc>
                <a:tc>
                  <a:txBody>
                    <a:bodyPr/>
                    <a:lstStyle/>
                    <a:p>
                      <a:pPr algn="ctr"/>
                      <a:r>
                        <a:rPr lang="en-US" dirty="0"/>
                        <a:t>4</a:t>
                      </a:r>
                    </a:p>
                  </a:txBody>
                  <a:tcPr/>
                </a:tc>
                <a:tc>
                  <a:txBody>
                    <a:bodyPr/>
                    <a:lstStyle/>
                    <a:p>
                      <a:pPr algn="ctr"/>
                      <a:endParaRPr lang="en-US" dirty="0"/>
                    </a:p>
                  </a:txBody>
                  <a:tcPr/>
                </a:tc>
                <a:extLst>
                  <a:ext uri="{0D108BD9-81ED-4DB2-BD59-A6C34878D82A}">
                    <a16:rowId xmlns:a16="http://schemas.microsoft.com/office/drawing/2014/main" val="850524274"/>
                  </a:ext>
                </a:extLst>
              </a:tr>
              <a:tr h="370840">
                <a:tc>
                  <a:txBody>
                    <a:bodyPr/>
                    <a:lstStyle/>
                    <a:p>
                      <a:pPr algn="ctr"/>
                      <a:r>
                        <a:rPr lang="en-US" dirty="0"/>
                        <a:t>M7</a:t>
                      </a:r>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r>
                        <a:rPr lang="en-US" dirty="0"/>
                        <a:t>2</a:t>
                      </a:r>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403657183"/>
                  </a:ext>
                </a:extLst>
              </a:tr>
              <a:tr h="370840">
                <a:tc>
                  <a:txBody>
                    <a:bodyPr/>
                    <a:lstStyle/>
                    <a:p>
                      <a:pPr algn="ctr"/>
                      <a:r>
                        <a:rPr lang="en-US" dirty="0"/>
                        <a:t>M8</a:t>
                      </a:r>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r>
                        <a:rPr lang="en-US" dirty="0"/>
                        <a:t>5</a:t>
                      </a:r>
                    </a:p>
                  </a:txBody>
                  <a:tcPr/>
                </a:tc>
                <a:tc>
                  <a:txBody>
                    <a:bodyPr/>
                    <a:lstStyle/>
                    <a:p>
                      <a:pPr algn="ctr"/>
                      <a:endParaRPr lang="en-US"/>
                    </a:p>
                  </a:txBody>
                  <a:tcPr/>
                </a:tc>
                <a:tc>
                  <a:txBody>
                    <a:bodyPr/>
                    <a:lstStyle/>
                    <a:p>
                      <a:pPr algn="ctr"/>
                      <a:endParaRPr lang="en-US"/>
                    </a:p>
                  </a:txBody>
                  <a:tcPr/>
                </a:tc>
                <a:tc>
                  <a:txBody>
                    <a:bodyPr/>
                    <a:lstStyle/>
                    <a:p>
                      <a:pPr algn="ctr"/>
                      <a:r>
                        <a:rPr lang="en-US" dirty="0"/>
                        <a:t>4</a:t>
                      </a:r>
                    </a:p>
                  </a:txBody>
                  <a:tcPr/>
                </a:tc>
                <a:tc>
                  <a:txBody>
                    <a:bodyPr/>
                    <a:lstStyle/>
                    <a:p>
                      <a:pPr algn="ctr"/>
                      <a:endParaRPr lang="en-US" dirty="0"/>
                    </a:p>
                  </a:txBody>
                  <a:tcPr/>
                </a:tc>
                <a:extLst>
                  <a:ext uri="{0D108BD9-81ED-4DB2-BD59-A6C34878D82A}">
                    <a16:rowId xmlns:a16="http://schemas.microsoft.com/office/drawing/2014/main" val="1262495486"/>
                  </a:ext>
                </a:extLst>
              </a:tr>
            </a:tbl>
          </a:graphicData>
        </a:graphic>
      </p:graphicFrame>
      <p:sp>
        <p:nvSpPr>
          <p:cNvPr id="6" name="TextBox 5">
            <a:extLst>
              <a:ext uri="{FF2B5EF4-FFF2-40B4-BE49-F238E27FC236}">
                <a16:creationId xmlns:a16="http://schemas.microsoft.com/office/drawing/2014/main" id="{6129238E-EFB7-F344-BA59-74098231A549}"/>
              </a:ext>
            </a:extLst>
          </p:cNvPr>
          <p:cNvSpPr txBox="1"/>
          <p:nvPr/>
        </p:nvSpPr>
        <p:spPr>
          <a:xfrm>
            <a:off x="3966693" y="917372"/>
            <a:ext cx="787395" cy="369332"/>
          </a:xfrm>
          <a:prstGeom prst="rect">
            <a:avLst/>
          </a:prstGeom>
          <a:noFill/>
        </p:spPr>
        <p:txBody>
          <a:bodyPr wrap="none" rtlCol="0">
            <a:spAutoFit/>
          </a:bodyPr>
          <a:lstStyle/>
          <a:p>
            <a:r>
              <a:rPr lang="en-US" dirty="0">
                <a:solidFill>
                  <a:srgbClr val="00B0F0"/>
                </a:solidFill>
              </a:rPr>
              <a:t>Users</a:t>
            </a:r>
          </a:p>
        </p:txBody>
      </p:sp>
      <p:sp>
        <p:nvSpPr>
          <p:cNvPr id="7" name="TextBox 6">
            <a:extLst>
              <a:ext uri="{FF2B5EF4-FFF2-40B4-BE49-F238E27FC236}">
                <a16:creationId xmlns:a16="http://schemas.microsoft.com/office/drawing/2014/main" id="{0ECDFC8B-534E-7841-ACBD-E632E755C4D6}"/>
              </a:ext>
            </a:extLst>
          </p:cNvPr>
          <p:cNvSpPr txBox="1"/>
          <p:nvPr/>
        </p:nvSpPr>
        <p:spPr>
          <a:xfrm>
            <a:off x="901523" y="2947758"/>
            <a:ext cx="915635" cy="369332"/>
          </a:xfrm>
          <a:prstGeom prst="rect">
            <a:avLst/>
          </a:prstGeom>
          <a:noFill/>
        </p:spPr>
        <p:txBody>
          <a:bodyPr wrap="none" rtlCol="0">
            <a:spAutoFit/>
          </a:bodyPr>
          <a:lstStyle/>
          <a:p>
            <a:r>
              <a:rPr lang="en-US" dirty="0">
                <a:solidFill>
                  <a:srgbClr val="00B0F0"/>
                </a:solidFill>
              </a:rPr>
              <a:t>Movies</a:t>
            </a:r>
          </a:p>
        </p:txBody>
      </p:sp>
      <p:sp>
        <p:nvSpPr>
          <p:cNvPr id="8" name="TextBox 7">
            <a:extLst>
              <a:ext uri="{FF2B5EF4-FFF2-40B4-BE49-F238E27FC236}">
                <a16:creationId xmlns:a16="http://schemas.microsoft.com/office/drawing/2014/main" id="{046B51C3-27C6-3441-BC18-A56837E85E81}"/>
              </a:ext>
            </a:extLst>
          </p:cNvPr>
          <p:cNvSpPr txBox="1"/>
          <p:nvPr/>
        </p:nvSpPr>
        <p:spPr>
          <a:xfrm>
            <a:off x="920785" y="4735510"/>
            <a:ext cx="7842211" cy="1631216"/>
          </a:xfrm>
          <a:prstGeom prst="rect">
            <a:avLst/>
          </a:prstGeom>
          <a:noFill/>
        </p:spPr>
        <p:txBody>
          <a:bodyPr wrap="none" rtlCol="0">
            <a:spAutoFit/>
          </a:bodyPr>
          <a:lstStyle/>
          <a:p>
            <a:r>
              <a:rPr lang="en-US" sz="2000" dirty="0"/>
              <a:t>Typical user has rated less than 1% of items, and likewise for items</a:t>
            </a:r>
          </a:p>
          <a:p>
            <a:endParaRPr lang="en-US" sz="2000" dirty="0"/>
          </a:p>
          <a:p>
            <a:r>
              <a:rPr lang="en-US" sz="2000" dirty="0"/>
              <a:t>Hard to be confident about “similar users” or “similar items”</a:t>
            </a:r>
          </a:p>
          <a:p>
            <a:endParaRPr lang="en-US" sz="2000" dirty="0"/>
          </a:p>
          <a:p>
            <a:r>
              <a:rPr lang="en-US" sz="2000" dirty="0"/>
              <a:t>Popular items are most often rated, but usually the least informative</a:t>
            </a:r>
          </a:p>
        </p:txBody>
      </p:sp>
    </p:spTree>
    <p:extLst>
      <p:ext uri="{BB962C8B-B14F-4D97-AF65-F5344CB8AC3E}">
        <p14:creationId xmlns:p14="http://schemas.microsoft.com/office/powerpoint/2010/main" val="4501325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4DEBE-D057-6C43-A4AC-469C20FFE757}"/>
              </a:ext>
            </a:extLst>
          </p:cNvPr>
          <p:cNvSpPr>
            <a:spLocks noGrp="1"/>
          </p:cNvSpPr>
          <p:nvPr>
            <p:ph type="title"/>
          </p:nvPr>
        </p:nvSpPr>
        <p:spPr/>
        <p:txBody>
          <a:bodyPr/>
          <a:lstStyle/>
          <a:p>
            <a:r>
              <a:rPr lang="en-US" dirty="0"/>
              <a:t>Dimensionality Reduction</a:t>
            </a:r>
          </a:p>
        </p:txBody>
      </p:sp>
      <p:sp>
        <p:nvSpPr>
          <p:cNvPr id="4" name="Slide Number Placeholder 3">
            <a:extLst>
              <a:ext uri="{FF2B5EF4-FFF2-40B4-BE49-F238E27FC236}">
                <a16:creationId xmlns:a16="http://schemas.microsoft.com/office/drawing/2014/main" id="{FCFEEF07-0515-1B49-8D32-58EE4839965E}"/>
              </a:ext>
            </a:extLst>
          </p:cNvPr>
          <p:cNvSpPr>
            <a:spLocks noGrp="1"/>
          </p:cNvSpPr>
          <p:nvPr>
            <p:ph type="sldNum" sz="quarter" idx="12"/>
          </p:nvPr>
        </p:nvSpPr>
        <p:spPr/>
        <p:txBody>
          <a:bodyPr/>
          <a:lstStyle/>
          <a:p>
            <a:fld id="{0CFEC368-1D7A-4F81-ABF6-AE0E36BAF64C}" type="slidenum">
              <a:rPr lang="en-US" smtClean="0"/>
              <a:pPr/>
              <a:t>24</a:t>
            </a:fld>
            <a:endParaRPr lang="en-US" dirty="0"/>
          </a:p>
        </p:txBody>
      </p:sp>
      <p:pic>
        <p:nvPicPr>
          <p:cNvPr id="5" name="Picture 4">
            <a:extLst>
              <a:ext uri="{FF2B5EF4-FFF2-40B4-BE49-F238E27FC236}">
                <a16:creationId xmlns:a16="http://schemas.microsoft.com/office/drawing/2014/main" id="{C5A186BE-93AD-0047-907B-9E128D7AC0D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8497" y="2477852"/>
            <a:ext cx="990600" cy="990600"/>
          </a:xfrm>
          <a:prstGeom prst="rect">
            <a:avLst/>
          </a:prstGeom>
        </p:spPr>
      </p:pic>
      <p:sp>
        <p:nvSpPr>
          <p:cNvPr id="6" name="TextBox 5">
            <a:extLst>
              <a:ext uri="{FF2B5EF4-FFF2-40B4-BE49-F238E27FC236}">
                <a16:creationId xmlns:a16="http://schemas.microsoft.com/office/drawing/2014/main" id="{A844EAAC-2D45-3A4A-974D-CB6A15A52E52}"/>
              </a:ext>
            </a:extLst>
          </p:cNvPr>
          <p:cNvSpPr txBox="1"/>
          <p:nvPr/>
        </p:nvSpPr>
        <p:spPr>
          <a:xfrm>
            <a:off x="1269097" y="1940323"/>
            <a:ext cx="954107" cy="369332"/>
          </a:xfrm>
          <a:prstGeom prst="rect">
            <a:avLst/>
          </a:prstGeom>
          <a:noFill/>
        </p:spPr>
        <p:txBody>
          <a:bodyPr wrap="none" rtlCol="0">
            <a:spAutoFit/>
          </a:bodyPr>
          <a:lstStyle/>
          <a:p>
            <a:r>
              <a:rPr lang="en-US" dirty="0"/>
              <a:t>Sci-fi: 5</a:t>
            </a:r>
          </a:p>
        </p:txBody>
      </p:sp>
      <p:sp>
        <p:nvSpPr>
          <p:cNvPr id="7" name="TextBox 6">
            <a:extLst>
              <a:ext uri="{FF2B5EF4-FFF2-40B4-BE49-F238E27FC236}">
                <a16:creationId xmlns:a16="http://schemas.microsoft.com/office/drawing/2014/main" id="{821E2746-40A4-AA4C-B6CB-B471897FBC15}"/>
              </a:ext>
            </a:extLst>
          </p:cNvPr>
          <p:cNvSpPr txBox="1"/>
          <p:nvPr/>
        </p:nvSpPr>
        <p:spPr>
          <a:xfrm>
            <a:off x="1269097" y="2372733"/>
            <a:ext cx="1095172" cy="369332"/>
          </a:xfrm>
          <a:prstGeom prst="rect">
            <a:avLst/>
          </a:prstGeom>
          <a:noFill/>
        </p:spPr>
        <p:txBody>
          <a:bodyPr wrap="none" rtlCol="0">
            <a:spAutoFit/>
          </a:bodyPr>
          <a:lstStyle/>
          <a:p>
            <a:r>
              <a:rPr lang="en-US" dirty="0"/>
              <a:t>Horror: 1</a:t>
            </a:r>
          </a:p>
        </p:txBody>
      </p:sp>
      <p:sp>
        <p:nvSpPr>
          <p:cNvPr id="8" name="TextBox 7">
            <a:extLst>
              <a:ext uri="{FF2B5EF4-FFF2-40B4-BE49-F238E27FC236}">
                <a16:creationId xmlns:a16="http://schemas.microsoft.com/office/drawing/2014/main" id="{6EC8430F-477A-8740-B7BB-85C9189B2B10}"/>
              </a:ext>
            </a:extLst>
          </p:cNvPr>
          <p:cNvSpPr txBox="1"/>
          <p:nvPr/>
        </p:nvSpPr>
        <p:spPr>
          <a:xfrm>
            <a:off x="1269097" y="2910262"/>
            <a:ext cx="1428596" cy="369332"/>
          </a:xfrm>
          <a:prstGeom prst="rect">
            <a:avLst/>
          </a:prstGeom>
          <a:noFill/>
        </p:spPr>
        <p:txBody>
          <a:bodyPr wrap="none" rtlCol="0">
            <a:spAutoFit/>
          </a:bodyPr>
          <a:lstStyle/>
          <a:p>
            <a:r>
              <a:rPr lang="en-US" dirty="0"/>
              <a:t>Romance: 3</a:t>
            </a:r>
          </a:p>
        </p:txBody>
      </p:sp>
      <p:sp>
        <p:nvSpPr>
          <p:cNvPr id="9" name="TextBox 8">
            <a:extLst>
              <a:ext uri="{FF2B5EF4-FFF2-40B4-BE49-F238E27FC236}">
                <a16:creationId xmlns:a16="http://schemas.microsoft.com/office/drawing/2014/main" id="{48C08F16-2DAB-1742-BCB0-8F8F43E6AFDD}"/>
              </a:ext>
            </a:extLst>
          </p:cNvPr>
          <p:cNvSpPr txBox="1"/>
          <p:nvPr/>
        </p:nvSpPr>
        <p:spPr>
          <a:xfrm>
            <a:off x="1269097" y="3447791"/>
            <a:ext cx="1082348" cy="369332"/>
          </a:xfrm>
          <a:prstGeom prst="rect">
            <a:avLst/>
          </a:prstGeom>
          <a:noFill/>
        </p:spPr>
        <p:txBody>
          <a:bodyPr wrap="none" rtlCol="0">
            <a:spAutoFit/>
          </a:bodyPr>
          <a:lstStyle/>
          <a:p>
            <a:r>
              <a:rPr lang="en-US" dirty="0"/>
              <a:t>Action: 4</a:t>
            </a:r>
          </a:p>
        </p:txBody>
      </p:sp>
      <p:pic>
        <p:nvPicPr>
          <p:cNvPr id="12" name="Picture 11">
            <a:extLst>
              <a:ext uri="{FF2B5EF4-FFF2-40B4-BE49-F238E27FC236}">
                <a16:creationId xmlns:a16="http://schemas.microsoft.com/office/drawing/2014/main" id="{9A9658C6-7BC1-4240-A900-E1F6E9D45F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59960" y="2261366"/>
            <a:ext cx="1018228" cy="1018228"/>
          </a:xfrm>
          <a:prstGeom prst="rect">
            <a:avLst/>
          </a:prstGeom>
        </p:spPr>
      </p:pic>
      <p:sp>
        <p:nvSpPr>
          <p:cNvPr id="13" name="TextBox 12">
            <a:extLst>
              <a:ext uri="{FF2B5EF4-FFF2-40B4-BE49-F238E27FC236}">
                <a16:creationId xmlns:a16="http://schemas.microsoft.com/office/drawing/2014/main" id="{F66A213B-C5F8-3F4B-A000-13E43AF89FB8}"/>
              </a:ext>
            </a:extLst>
          </p:cNvPr>
          <p:cNvSpPr txBox="1"/>
          <p:nvPr/>
        </p:nvSpPr>
        <p:spPr>
          <a:xfrm>
            <a:off x="4045346" y="1940323"/>
            <a:ext cx="1018227" cy="369332"/>
          </a:xfrm>
          <a:prstGeom prst="rect">
            <a:avLst/>
          </a:prstGeom>
          <a:noFill/>
        </p:spPr>
        <p:txBody>
          <a:bodyPr wrap="none" rtlCol="0">
            <a:spAutoFit/>
          </a:bodyPr>
          <a:lstStyle/>
          <a:p>
            <a:r>
              <a:rPr lang="en-US" dirty="0"/>
              <a:t>Sci-fi:  5</a:t>
            </a:r>
          </a:p>
        </p:txBody>
      </p:sp>
      <p:sp>
        <p:nvSpPr>
          <p:cNvPr id="14" name="TextBox 13">
            <a:extLst>
              <a:ext uri="{FF2B5EF4-FFF2-40B4-BE49-F238E27FC236}">
                <a16:creationId xmlns:a16="http://schemas.microsoft.com/office/drawing/2014/main" id="{5DB58FB7-99E4-E942-9045-9430775BC60F}"/>
              </a:ext>
            </a:extLst>
          </p:cNvPr>
          <p:cNvSpPr txBox="1"/>
          <p:nvPr/>
        </p:nvSpPr>
        <p:spPr>
          <a:xfrm>
            <a:off x="4045346" y="2372733"/>
            <a:ext cx="1095172" cy="369332"/>
          </a:xfrm>
          <a:prstGeom prst="rect">
            <a:avLst/>
          </a:prstGeom>
          <a:noFill/>
        </p:spPr>
        <p:txBody>
          <a:bodyPr wrap="none" rtlCol="0">
            <a:spAutoFit/>
          </a:bodyPr>
          <a:lstStyle/>
          <a:p>
            <a:r>
              <a:rPr lang="en-US" dirty="0"/>
              <a:t>Horror: 1</a:t>
            </a:r>
          </a:p>
        </p:txBody>
      </p:sp>
      <p:sp>
        <p:nvSpPr>
          <p:cNvPr id="15" name="TextBox 14">
            <a:extLst>
              <a:ext uri="{FF2B5EF4-FFF2-40B4-BE49-F238E27FC236}">
                <a16:creationId xmlns:a16="http://schemas.microsoft.com/office/drawing/2014/main" id="{B79797F5-8A5A-1D42-BDD9-21BA40EB15F1}"/>
              </a:ext>
            </a:extLst>
          </p:cNvPr>
          <p:cNvSpPr txBox="1"/>
          <p:nvPr/>
        </p:nvSpPr>
        <p:spPr>
          <a:xfrm>
            <a:off x="4045346" y="2910262"/>
            <a:ext cx="1428596" cy="369332"/>
          </a:xfrm>
          <a:prstGeom prst="rect">
            <a:avLst/>
          </a:prstGeom>
          <a:noFill/>
        </p:spPr>
        <p:txBody>
          <a:bodyPr wrap="none" rtlCol="0">
            <a:spAutoFit/>
          </a:bodyPr>
          <a:lstStyle/>
          <a:p>
            <a:r>
              <a:rPr lang="en-US" dirty="0"/>
              <a:t>Romance: 2</a:t>
            </a:r>
          </a:p>
        </p:txBody>
      </p:sp>
      <p:sp>
        <p:nvSpPr>
          <p:cNvPr id="16" name="TextBox 15">
            <a:extLst>
              <a:ext uri="{FF2B5EF4-FFF2-40B4-BE49-F238E27FC236}">
                <a16:creationId xmlns:a16="http://schemas.microsoft.com/office/drawing/2014/main" id="{28B2DBF8-4825-FA44-A6E1-EA70E6AED60A}"/>
              </a:ext>
            </a:extLst>
          </p:cNvPr>
          <p:cNvSpPr txBox="1"/>
          <p:nvPr/>
        </p:nvSpPr>
        <p:spPr>
          <a:xfrm>
            <a:off x="4045346" y="3447791"/>
            <a:ext cx="1082348" cy="369332"/>
          </a:xfrm>
          <a:prstGeom prst="rect">
            <a:avLst/>
          </a:prstGeom>
          <a:noFill/>
        </p:spPr>
        <p:txBody>
          <a:bodyPr wrap="none" rtlCol="0">
            <a:spAutoFit/>
          </a:bodyPr>
          <a:lstStyle/>
          <a:p>
            <a:r>
              <a:rPr lang="en-US" dirty="0"/>
              <a:t>Action: 5</a:t>
            </a:r>
          </a:p>
        </p:txBody>
      </p:sp>
      <p:grpSp>
        <p:nvGrpSpPr>
          <p:cNvPr id="24" name="Group 23">
            <a:extLst>
              <a:ext uri="{FF2B5EF4-FFF2-40B4-BE49-F238E27FC236}">
                <a16:creationId xmlns:a16="http://schemas.microsoft.com/office/drawing/2014/main" id="{EB1F4817-D381-8E48-8CB9-AC5121058332}"/>
              </a:ext>
            </a:extLst>
          </p:cNvPr>
          <p:cNvGrpSpPr/>
          <p:nvPr/>
        </p:nvGrpSpPr>
        <p:grpSpPr>
          <a:xfrm>
            <a:off x="5800330" y="1496195"/>
            <a:ext cx="3026115" cy="2491740"/>
            <a:chOff x="5800330" y="1496195"/>
            <a:chExt cx="3026115" cy="2491740"/>
          </a:xfrm>
        </p:grpSpPr>
        <p:pic>
          <p:nvPicPr>
            <p:cNvPr id="18" name="Picture 17">
              <a:extLst>
                <a:ext uri="{FF2B5EF4-FFF2-40B4-BE49-F238E27FC236}">
                  <a16:creationId xmlns:a16="http://schemas.microsoft.com/office/drawing/2014/main" id="{3AD946E4-EF72-5A4E-8223-33A36C280C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00330" y="1496195"/>
              <a:ext cx="1633241" cy="2491740"/>
            </a:xfrm>
            <a:prstGeom prst="rect">
              <a:avLst/>
            </a:prstGeom>
          </p:spPr>
        </p:pic>
        <p:sp>
          <p:nvSpPr>
            <p:cNvPr id="19" name="TextBox 18">
              <a:extLst>
                <a:ext uri="{FF2B5EF4-FFF2-40B4-BE49-F238E27FC236}">
                  <a16:creationId xmlns:a16="http://schemas.microsoft.com/office/drawing/2014/main" id="{7AA24192-AADE-7E46-9F46-DDCD661367D2}"/>
                </a:ext>
              </a:extLst>
            </p:cNvPr>
            <p:cNvSpPr txBox="1"/>
            <p:nvPr/>
          </p:nvSpPr>
          <p:spPr>
            <a:xfrm>
              <a:off x="7397849" y="1940323"/>
              <a:ext cx="954107" cy="369332"/>
            </a:xfrm>
            <a:prstGeom prst="rect">
              <a:avLst/>
            </a:prstGeom>
            <a:noFill/>
          </p:spPr>
          <p:txBody>
            <a:bodyPr wrap="none" rtlCol="0">
              <a:spAutoFit/>
            </a:bodyPr>
            <a:lstStyle/>
            <a:p>
              <a:r>
                <a:rPr lang="en-US" dirty="0"/>
                <a:t>Sci-fi: 5</a:t>
              </a:r>
            </a:p>
          </p:txBody>
        </p:sp>
        <p:sp>
          <p:nvSpPr>
            <p:cNvPr id="20" name="TextBox 19">
              <a:extLst>
                <a:ext uri="{FF2B5EF4-FFF2-40B4-BE49-F238E27FC236}">
                  <a16:creationId xmlns:a16="http://schemas.microsoft.com/office/drawing/2014/main" id="{59E8CF5B-796F-344B-882F-D4DE12C41161}"/>
                </a:ext>
              </a:extLst>
            </p:cNvPr>
            <p:cNvSpPr txBox="1"/>
            <p:nvPr/>
          </p:nvSpPr>
          <p:spPr>
            <a:xfrm>
              <a:off x="7397849" y="2372733"/>
              <a:ext cx="1095172" cy="369332"/>
            </a:xfrm>
            <a:prstGeom prst="rect">
              <a:avLst/>
            </a:prstGeom>
            <a:noFill/>
          </p:spPr>
          <p:txBody>
            <a:bodyPr wrap="none" rtlCol="0">
              <a:spAutoFit/>
            </a:bodyPr>
            <a:lstStyle/>
            <a:p>
              <a:r>
                <a:rPr lang="en-US" dirty="0"/>
                <a:t>Horror: 0</a:t>
              </a:r>
            </a:p>
          </p:txBody>
        </p:sp>
        <p:sp>
          <p:nvSpPr>
            <p:cNvPr id="21" name="TextBox 20">
              <a:extLst>
                <a:ext uri="{FF2B5EF4-FFF2-40B4-BE49-F238E27FC236}">
                  <a16:creationId xmlns:a16="http://schemas.microsoft.com/office/drawing/2014/main" id="{AC77A44A-EA92-094E-845E-3CBFE634F251}"/>
                </a:ext>
              </a:extLst>
            </p:cNvPr>
            <p:cNvSpPr txBox="1"/>
            <p:nvPr/>
          </p:nvSpPr>
          <p:spPr>
            <a:xfrm>
              <a:off x="7397849" y="2910262"/>
              <a:ext cx="1428596" cy="369332"/>
            </a:xfrm>
            <a:prstGeom prst="rect">
              <a:avLst/>
            </a:prstGeom>
            <a:noFill/>
          </p:spPr>
          <p:txBody>
            <a:bodyPr wrap="none" rtlCol="0">
              <a:spAutoFit/>
            </a:bodyPr>
            <a:lstStyle/>
            <a:p>
              <a:r>
                <a:rPr lang="en-US" dirty="0"/>
                <a:t>Romance: 2</a:t>
              </a:r>
            </a:p>
          </p:txBody>
        </p:sp>
        <p:sp>
          <p:nvSpPr>
            <p:cNvPr id="22" name="TextBox 21">
              <a:extLst>
                <a:ext uri="{FF2B5EF4-FFF2-40B4-BE49-F238E27FC236}">
                  <a16:creationId xmlns:a16="http://schemas.microsoft.com/office/drawing/2014/main" id="{DFDA9F7F-0236-0D4F-9F4D-3C0BC9754231}"/>
                </a:ext>
              </a:extLst>
            </p:cNvPr>
            <p:cNvSpPr txBox="1"/>
            <p:nvPr/>
          </p:nvSpPr>
          <p:spPr>
            <a:xfrm>
              <a:off x="7397849" y="3447791"/>
              <a:ext cx="1082348" cy="369332"/>
            </a:xfrm>
            <a:prstGeom prst="rect">
              <a:avLst/>
            </a:prstGeom>
            <a:noFill/>
          </p:spPr>
          <p:txBody>
            <a:bodyPr wrap="none" rtlCol="0">
              <a:spAutoFit/>
            </a:bodyPr>
            <a:lstStyle/>
            <a:p>
              <a:r>
                <a:rPr lang="en-US" dirty="0"/>
                <a:t>Action: 5</a:t>
              </a:r>
            </a:p>
          </p:txBody>
        </p:sp>
      </p:grpSp>
      <p:sp>
        <p:nvSpPr>
          <p:cNvPr id="23" name="Content Placeholder 9">
            <a:extLst>
              <a:ext uri="{FF2B5EF4-FFF2-40B4-BE49-F238E27FC236}">
                <a16:creationId xmlns:a16="http://schemas.microsoft.com/office/drawing/2014/main" id="{D981C265-45D2-954A-82DA-0BD12007838D}"/>
              </a:ext>
            </a:extLst>
          </p:cNvPr>
          <p:cNvSpPr>
            <a:spLocks noGrp="1"/>
          </p:cNvSpPr>
          <p:nvPr>
            <p:ph idx="1"/>
          </p:nvPr>
        </p:nvSpPr>
        <p:spPr>
          <a:xfrm>
            <a:off x="439659" y="973230"/>
            <a:ext cx="8229600" cy="614291"/>
          </a:xfrm>
        </p:spPr>
        <p:txBody>
          <a:bodyPr>
            <a:normAutofit/>
          </a:bodyPr>
          <a:lstStyle/>
          <a:p>
            <a:pPr marL="0" indent="0">
              <a:buNone/>
            </a:pPr>
            <a:r>
              <a:rPr lang="en-US" sz="2800" dirty="0"/>
              <a:t>Infer ratings on higher-level units such as genre</a:t>
            </a:r>
          </a:p>
          <a:p>
            <a:endParaRPr lang="en-US" sz="2800" dirty="0"/>
          </a:p>
        </p:txBody>
      </p:sp>
      <p:graphicFrame>
        <p:nvGraphicFramePr>
          <p:cNvPr id="25" name="Table 24">
            <a:extLst>
              <a:ext uri="{FF2B5EF4-FFF2-40B4-BE49-F238E27FC236}">
                <a16:creationId xmlns:a16="http://schemas.microsoft.com/office/drawing/2014/main" id="{B5198A33-1F77-4240-9CBA-D55B0813BB15}"/>
              </a:ext>
            </a:extLst>
          </p:cNvPr>
          <p:cNvGraphicFramePr>
            <a:graphicFrameLocks noGrp="1"/>
          </p:cNvGraphicFramePr>
          <p:nvPr>
            <p:extLst>
              <p:ext uri="{D42A27DB-BD31-4B8C-83A1-F6EECF244321}">
                <p14:modId xmlns:p14="http://schemas.microsoft.com/office/powerpoint/2010/main" val="1205182324"/>
              </p:ext>
            </p:extLst>
          </p:nvPr>
        </p:nvGraphicFramePr>
        <p:xfrm>
          <a:off x="1768699" y="4381856"/>
          <a:ext cx="5541820" cy="1866364"/>
        </p:xfrm>
        <a:graphic>
          <a:graphicData uri="http://schemas.openxmlformats.org/drawingml/2006/table">
            <a:tbl>
              <a:tblPr firstRow="1" firstCol="1" bandRow="1">
                <a:tableStyleId>{00A15C55-8517-42AA-B614-E9B94910E393}</a:tableStyleId>
              </a:tblPr>
              <a:tblGrid>
                <a:gridCol w="554182">
                  <a:extLst>
                    <a:ext uri="{9D8B030D-6E8A-4147-A177-3AD203B41FA5}">
                      <a16:colId xmlns:a16="http://schemas.microsoft.com/office/drawing/2014/main" val="1835391893"/>
                    </a:ext>
                  </a:extLst>
                </a:gridCol>
                <a:gridCol w="554182">
                  <a:extLst>
                    <a:ext uri="{9D8B030D-6E8A-4147-A177-3AD203B41FA5}">
                      <a16:colId xmlns:a16="http://schemas.microsoft.com/office/drawing/2014/main" val="151539732"/>
                    </a:ext>
                  </a:extLst>
                </a:gridCol>
                <a:gridCol w="554182">
                  <a:extLst>
                    <a:ext uri="{9D8B030D-6E8A-4147-A177-3AD203B41FA5}">
                      <a16:colId xmlns:a16="http://schemas.microsoft.com/office/drawing/2014/main" val="478633850"/>
                    </a:ext>
                  </a:extLst>
                </a:gridCol>
                <a:gridCol w="554182">
                  <a:extLst>
                    <a:ext uri="{9D8B030D-6E8A-4147-A177-3AD203B41FA5}">
                      <a16:colId xmlns:a16="http://schemas.microsoft.com/office/drawing/2014/main" val="663835890"/>
                    </a:ext>
                  </a:extLst>
                </a:gridCol>
                <a:gridCol w="554182">
                  <a:extLst>
                    <a:ext uri="{9D8B030D-6E8A-4147-A177-3AD203B41FA5}">
                      <a16:colId xmlns:a16="http://schemas.microsoft.com/office/drawing/2014/main" val="2953615186"/>
                    </a:ext>
                  </a:extLst>
                </a:gridCol>
                <a:gridCol w="554182">
                  <a:extLst>
                    <a:ext uri="{9D8B030D-6E8A-4147-A177-3AD203B41FA5}">
                      <a16:colId xmlns:a16="http://schemas.microsoft.com/office/drawing/2014/main" val="514178771"/>
                    </a:ext>
                  </a:extLst>
                </a:gridCol>
                <a:gridCol w="554182">
                  <a:extLst>
                    <a:ext uri="{9D8B030D-6E8A-4147-A177-3AD203B41FA5}">
                      <a16:colId xmlns:a16="http://schemas.microsoft.com/office/drawing/2014/main" val="2942572307"/>
                    </a:ext>
                  </a:extLst>
                </a:gridCol>
                <a:gridCol w="554182">
                  <a:extLst>
                    <a:ext uri="{9D8B030D-6E8A-4147-A177-3AD203B41FA5}">
                      <a16:colId xmlns:a16="http://schemas.microsoft.com/office/drawing/2014/main" val="2381743176"/>
                    </a:ext>
                  </a:extLst>
                </a:gridCol>
                <a:gridCol w="554182">
                  <a:extLst>
                    <a:ext uri="{9D8B030D-6E8A-4147-A177-3AD203B41FA5}">
                      <a16:colId xmlns:a16="http://schemas.microsoft.com/office/drawing/2014/main" val="3962076997"/>
                    </a:ext>
                  </a:extLst>
                </a:gridCol>
                <a:gridCol w="554182">
                  <a:extLst>
                    <a:ext uri="{9D8B030D-6E8A-4147-A177-3AD203B41FA5}">
                      <a16:colId xmlns:a16="http://schemas.microsoft.com/office/drawing/2014/main" val="2156346512"/>
                    </a:ext>
                  </a:extLst>
                </a:gridCol>
              </a:tblGrid>
              <a:tr h="376922">
                <a:tc>
                  <a:txBody>
                    <a:bodyPr/>
                    <a:lstStyle/>
                    <a:p>
                      <a:pPr algn="ctr"/>
                      <a:endParaRPr lang="en-US" dirty="0"/>
                    </a:p>
                  </a:txBody>
                  <a:tcPr/>
                </a:tc>
                <a:tc>
                  <a:txBody>
                    <a:bodyPr/>
                    <a:lstStyle/>
                    <a:p>
                      <a:pPr algn="ctr"/>
                      <a:r>
                        <a:rPr lang="en-US" dirty="0"/>
                        <a:t>U1</a:t>
                      </a:r>
                    </a:p>
                  </a:txBody>
                  <a:tcPr/>
                </a:tc>
                <a:tc>
                  <a:txBody>
                    <a:bodyPr/>
                    <a:lstStyle/>
                    <a:p>
                      <a:pPr algn="ctr"/>
                      <a:r>
                        <a:rPr lang="en-US" dirty="0"/>
                        <a:t>U2</a:t>
                      </a:r>
                    </a:p>
                  </a:txBody>
                  <a:tcPr/>
                </a:tc>
                <a:tc>
                  <a:txBody>
                    <a:bodyPr/>
                    <a:lstStyle/>
                    <a:p>
                      <a:pPr algn="ctr"/>
                      <a:r>
                        <a:rPr lang="en-US" dirty="0"/>
                        <a:t>U3</a:t>
                      </a:r>
                    </a:p>
                  </a:txBody>
                  <a:tcPr/>
                </a:tc>
                <a:tc>
                  <a:txBody>
                    <a:bodyPr/>
                    <a:lstStyle/>
                    <a:p>
                      <a:pPr algn="ctr"/>
                      <a:r>
                        <a:rPr lang="en-US" dirty="0"/>
                        <a:t>U4</a:t>
                      </a:r>
                    </a:p>
                  </a:txBody>
                  <a:tcPr/>
                </a:tc>
                <a:tc>
                  <a:txBody>
                    <a:bodyPr/>
                    <a:lstStyle/>
                    <a:p>
                      <a:pPr algn="ctr"/>
                      <a:r>
                        <a:rPr lang="en-US" dirty="0"/>
                        <a:t>U5</a:t>
                      </a:r>
                    </a:p>
                  </a:txBody>
                  <a:tcPr/>
                </a:tc>
                <a:tc>
                  <a:txBody>
                    <a:bodyPr/>
                    <a:lstStyle/>
                    <a:p>
                      <a:pPr algn="ctr"/>
                      <a:r>
                        <a:rPr lang="en-US" dirty="0"/>
                        <a:t>U6</a:t>
                      </a:r>
                    </a:p>
                  </a:txBody>
                  <a:tcPr/>
                </a:tc>
                <a:tc>
                  <a:txBody>
                    <a:bodyPr/>
                    <a:lstStyle/>
                    <a:p>
                      <a:pPr algn="ctr"/>
                      <a:r>
                        <a:rPr lang="en-US" dirty="0"/>
                        <a:t>U7</a:t>
                      </a:r>
                    </a:p>
                  </a:txBody>
                  <a:tcPr/>
                </a:tc>
                <a:tc>
                  <a:txBody>
                    <a:bodyPr/>
                    <a:lstStyle/>
                    <a:p>
                      <a:pPr algn="ctr"/>
                      <a:r>
                        <a:rPr lang="en-US" dirty="0"/>
                        <a:t>U8</a:t>
                      </a:r>
                    </a:p>
                  </a:txBody>
                  <a:tcPr/>
                </a:tc>
                <a:tc>
                  <a:txBody>
                    <a:bodyPr/>
                    <a:lstStyle/>
                    <a:p>
                      <a:pPr algn="ctr"/>
                      <a:r>
                        <a:rPr lang="en-US" dirty="0"/>
                        <a:t>U9</a:t>
                      </a:r>
                    </a:p>
                  </a:txBody>
                  <a:tcPr/>
                </a:tc>
                <a:extLst>
                  <a:ext uri="{0D108BD9-81ED-4DB2-BD59-A6C34878D82A}">
                    <a16:rowId xmlns:a16="http://schemas.microsoft.com/office/drawing/2014/main" val="804344034"/>
                  </a:ext>
                </a:extLst>
              </a:tr>
              <a:tr h="376922">
                <a:tc>
                  <a:txBody>
                    <a:bodyPr/>
                    <a:lstStyle/>
                    <a:p>
                      <a:pPr algn="ctr"/>
                      <a:r>
                        <a:rPr lang="en-US" dirty="0"/>
                        <a:t>G1</a:t>
                      </a:r>
                    </a:p>
                  </a:txBody>
                  <a:tcPr/>
                </a:tc>
                <a:tc>
                  <a:txBody>
                    <a:bodyPr/>
                    <a:lstStyle/>
                    <a:p>
                      <a:pPr algn="ctr"/>
                      <a:r>
                        <a:rPr lang="en-US" dirty="0"/>
                        <a:t>1</a:t>
                      </a:r>
                    </a:p>
                  </a:txBody>
                  <a:tcPr/>
                </a:tc>
                <a:tc>
                  <a:txBody>
                    <a:bodyPr/>
                    <a:lstStyle/>
                    <a:p>
                      <a:pPr algn="ctr"/>
                      <a:r>
                        <a:rPr lang="en-US" dirty="0"/>
                        <a:t>1</a:t>
                      </a:r>
                    </a:p>
                  </a:txBody>
                  <a:tcPr/>
                </a:tc>
                <a:tc>
                  <a:txBody>
                    <a:bodyPr/>
                    <a:lstStyle/>
                    <a:p>
                      <a:pPr algn="ctr"/>
                      <a:r>
                        <a:rPr lang="en-US" dirty="0"/>
                        <a:t>2</a:t>
                      </a:r>
                    </a:p>
                  </a:txBody>
                  <a:tcPr/>
                </a:tc>
                <a:tc>
                  <a:txBody>
                    <a:bodyPr/>
                    <a:lstStyle/>
                    <a:p>
                      <a:pPr algn="ctr"/>
                      <a:r>
                        <a:rPr lang="en-US" dirty="0"/>
                        <a:t>3</a:t>
                      </a:r>
                    </a:p>
                  </a:txBody>
                  <a:tcPr/>
                </a:tc>
                <a:tc>
                  <a:txBody>
                    <a:bodyPr/>
                    <a:lstStyle/>
                    <a:p>
                      <a:pPr algn="ctr"/>
                      <a:r>
                        <a:rPr lang="en-US" dirty="0"/>
                        <a:t>4</a:t>
                      </a:r>
                    </a:p>
                  </a:txBody>
                  <a:tcPr/>
                </a:tc>
                <a:tc>
                  <a:txBody>
                    <a:bodyPr/>
                    <a:lstStyle/>
                    <a:p>
                      <a:pPr algn="ctr"/>
                      <a:r>
                        <a:rPr lang="en-US" dirty="0"/>
                        <a:t>4</a:t>
                      </a:r>
                    </a:p>
                  </a:txBody>
                  <a:tcPr/>
                </a:tc>
                <a:tc>
                  <a:txBody>
                    <a:bodyPr/>
                    <a:lstStyle/>
                    <a:p>
                      <a:pPr algn="ctr"/>
                      <a:r>
                        <a:rPr lang="en-US" dirty="0"/>
                        <a:t>1</a:t>
                      </a:r>
                    </a:p>
                  </a:txBody>
                  <a:tcPr/>
                </a:tc>
                <a:tc>
                  <a:txBody>
                    <a:bodyPr/>
                    <a:lstStyle/>
                    <a:p>
                      <a:pPr algn="ctr"/>
                      <a:r>
                        <a:rPr lang="en-US" dirty="0"/>
                        <a:t>5</a:t>
                      </a:r>
                    </a:p>
                  </a:txBody>
                  <a:tcPr/>
                </a:tc>
                <a:tc>
                  <a:txBody>
                    <a:bodyPr/>
                    <a:lstStyle/>
                    <a:p>
                      <a:pPr algn="ctr"/>
                      <a:r>
                        <a:rPr lang="en-US" dirty="0"/>
                        <a:t>1</a:t>
                      </a:r>
                    </a:p>
                  </a:txBody>
                  <a:tcPr/>
                </a:tc>
                <a:extLst>
                  <a:ext uri="{0D108BD9-81ED-4DB2-BD59-A6C34878D82A}">
                    <a16:rowId xmlns:a16="http://schemas.microsoft.com/office/drawing/2014/main" val="2997348722"/>
                  </a:ext>
                </a:extLst>
              </a:tr>
              <a:tr h="370840">
                <a:tc>
                  <a:txBody>
                    <a:bodyPr/>
                    <a:lstStyle/>
                    <a:p>
                      <a:pPr algn="ctr"/>
                      <a:r>
                        <a:rPr lang="en-US" dirty="0"/>
                        <a:t>G2</a:t>
                      </a:r>
                    </a:p>
                  </a:txBody>
                  <a:tcPr/>
                </a:tc>
                <a:tc>
                  <a:txBody>
                    <a:bodyPr/>
                    <a:lstStyle/>
                    <a:p>
                      <a:pPr algn="ctr"/>
                      <a:r>
                        <a:rPr lang="en-US" dirty="0"/>
                        <a:t>3</a:t>
                      </a:r>
                    </a:p>
                  </a:txBody>
                  <a:tcPr/>
                </a:tc>
                <a:tc>
                  <a:txBody>
                    <a:bodyPr/>
                    <a:lstStyle/>
                    <a:p>
                      <a:pPr algn="ctr"/>
                      <a:r>
                        <a:rPr lang="en-US" dirty="0"/>
                        <a:t>5</a:t>
                      </a:r>
                    </a:p>
                  </a:txBody>
                  <a:tcPr/>
                </a:tc>
                <a:tc>
                  <a:txBody>
                    <a:bodyPr/>
                    <a:lstStyle/>
                    <a:p>
                      <a:pPr algn="ctr"/>
                      <a:r>
                        <a:rPr lang="en-US" dirty="0"/>
                        <a:t>3</a:t>
                      </a:r>
                    </a:p>
                  </a:txBody>
                  <a:tcPr/>
                </a:tc>
                <a:tc>
                  <a:txBody>
                    <a:bodyPr/>
                    <a:lstStyle/>
                    <a:p>
                      <a:pPr algn="ctr"/>
                      <a:r>
                        <a:rPr lang="en-US" dirty="0"/>
                        <a:t>5</a:t>
                      </a:r>
                    </a:p>
                  </a:txBody>
                  <a:tcPr/>
                </a:tc>
                <a:tc>
                  <a:txBody>
                    <a:bodyPr/>
                    <a:lstStyle/>
                    <a:p>
                      <a:pPr algn="ctr"/>
                      <a:r>
                        <a:rPr lang="en-US" dirty="0"/>
                        <a:t>5</a:t>
                      </a:r>
                    </a:p>
                  </a:txBody>
                  <a:tcPr/>
                </a:tc>
                <a:tc>
                  <a:txBody>
                    <a:bodyPr/>
                    <a:lstStyle/>
                    <a:p>
                      <a:pPr algn="ctr"/>
                      <a:endParaRPr lang="en-US"/>
                    </a:p>
                  </a:txBody>
                  <a:tcPr/>
                </a:tc>
                <a:tc>
                  <a:txBody>
                    <a:bodyPr/>
                    <a:lstStyle/>
                    <a:p>
                      <a:pPr algn="ctr"/>
                      <a:r>
                        <a:rPr lang="en-US" dirty="0"/>
                        <a:t>2</a:t>
                      </a:r>
                    </a:p>
                  </a:txBody>
                  <a:tcPr/>
                </a:tc>
                <a:tc>
                  <a:txBody>
                    <a:bodyPr/>
                    <a:lstStyle/>
                    <a:p>
                      <a:pPr algn="ctr"/>
                      <a:r>
                        <a:rPr lang="en-US" dirty="0"/>
                        <a:t>4</a:t>
                      </a:r>
                    </a:p>
                  </a:txBody>
                  <a:tcPr/>
                </a:tc>
                <a:tc>
                  <a:txBody>
                    <a:bodyPr/>
                    <a:lstStyle/>
                    <a:p>
                      <a:pPr algn="ctr"/>
                      <a:r>
                        <a:rPr lang="en-US" dirty="0"/>
                        <a:t>5</a:t>
                      </a:r>
                    </a:p>
                  </a:txBody>
                  <a:tcPr/>
                </a:tc>
                <a:extLst>
                  <a:ext uri="{0D108BD9-81ED-4DB2-BD59-A6C34878D82A}">
                    <a16:rowId xmlns:a16="http://schemas.microsoft.com/office/drawing/2014/main" val="1403539989"/>
                  </a:ext>
                </a:extLst>
              </a:tr>
              <a:tr h="370840">
                <a:tc>
                  <a:txBody>
                    <a:bodyPr/>
                    <a:lstStyle/>
                    <a:p>
                      <a:pPr algn="ctr"/>
                      <a:r>
                        <a:rPr lang="en-US" dirty="0"/>
                        <a:t>G3</a:t>
                      </a:r>
                    </a:p>
                  </a:txBody>
                  <a:tcPr/>
                </a:tc>
                <a:tc>
                  <a:txBody>
                    <a:bodyPr/>
                    <a:lstStyle/>
                    <a:p>
                      <a:pPr algn="ctr"/>
                      <a:r>
                        <a:rPr lang="en-US" dirty="0"/>
                        <a:t>5</a:t>
                      </a:r>
                    </a:p>
                  </a:txBody>
                  <a:tcPr/>
                </a:tc>
                <a:tc>
                  <a:txBody>
                    <a:bodyPr/>
                    <a:lstStyle/>
                    <a:p>
                      <a:pPr algn="ctr"/>
                      <a:r>
                        <a:rPr lang="en-US" dirty="0"/>
                        <a:t>4</a:t>
                      </a:r>
                    </a:p>
                  </a:txBody>
                  <a:tcPr/>
                </a:tc>
                <a:tc>
                  <a:txBody>
                    <a:bodyPr/>
                    <a:lstStyle/>
                    <a:p>
                      <a:pPr algn="ctr"/>
                      <a:r>
                        <a:rPr lang="en-US" dirty="0"/>
                        <a:t>4</a:t>
                      </a:r>
                    </a:p>
                  </a:txBody>
                  <a:tcPr/>
                </a:tc>
                <a:tc>
                  <a:txBody>
                    <a:bodyPr/>
                    <a:lstStyle/>
                    <a:p>
                      <a:pPr algn="ctr"/>
                      <a:endParaRPr lang="en-US"/>
                    </a:p>
                  </a:txBody>
                  <a:tcPr/>
                </a:tc>
                <a:tc>
                  <a:txBody>
                    <a:bodyPr/>
                    <a:lstStyle/>
                    <a:p>
                      <a:pPr algn="ctr"/>
                      <a:r>
                        <a:rPr lang="en-US" dirty="0"/>
                        <a:t>2</a:t>
                      </a:r>
                    </a:p>
                  </a:txBody>
                  <a:tcPr/>
                </a:tc>
                <a:tc>
                  <a:txBody>
                    <a:bodyPr/>
                    <a:lstStyle/>
                    <a:p>
                      <a:pPr algn="ctr"/>
                      <a:endParaRPr lang="en-US"/>
                    </a:p>
                  </a:txBody>
                  <a:tcPr/>
                </a:tc>
                <a:tc>
                  <a:txBody>
                    <a:bodyPr/>
                    <a:lstStyle/>
                    <a:p>
                      <a:pPr algn="ctr"/>
                      <a:r>
                        <a:rPr lang="en-US" dirty="0"/>
                        <a:t>3</a:t>
                      </a:r>
                    </a:p>
                  </a:txBody>
                  <a:tcPr/>
                </a:tc>
                <a:tc>
                  <a:txBody>
                    <a:bodyPr/>
                    <a:lstStyle/>
                    <a:p>
                      <a:pPr algn="ctr"/>
                      <a:r>
                        <a:rPr lang="en-US" dirty="0"/>
                        <a:t>3</a:t>
                      </a:r>
                    </a:p>
                  </a:txBody>
                  <a:tcPr/>
                </a:tc>
                <a:tc>
                  <a:txBody>
                    <a:bodyPr/>
                    <a:lstStyle/>
                    <a:p>
                      <a:pPr algn="ctr"/>
                      <a:r>
                        <a:rPr lang="en-US" dirty="0"/>
                        <a:t>1</a:t>
                      </a:r>
                    </a:p>
                  </a:txBody>
                  <a:tcPr/>
                </a:tc>
                <a:extLst>
                  <a:ext uri="{0D108BD9-81ED-4DB2-BD59-A6C34878D82A}">
                    <a16:rowId xmlns:a16="http://schemas.microsoft.com/office/drawing/2014/main" val="1377260614"/>
                  </a:ext>
                </a:extLst>
              </a:tr>
              <a:tr h="370840">
                <a:tc>
                  <a:txBody>
                    <a:bodyPr/>
                    <a:lstStyle/>
                    <a:p>
                      <a:pPr algn="ctr"/>
                      <a:r>
                        <a:rPr lang="en-US" dirty="0"/>
                        <a:t>G4</a:t>
                      </a:r>
                    </a:p>
                  </a:txBody>
                  <a:tcPr/>
                </a:tc>
                <a:tc>
                  <a:txBody>
                    <a:bodyPr/>
                    <a:lstStyle/>
                    <a:p>
                      <a:pPr algn="ctr"/>
                      <a:r>
                        <a:rPr lang="en-US" dirty="0"/>
                        <a:t>2</a:t>
                      </a:r>
                    </a:p>
                  </a:txBody>
                  <a:tcPr/>
                </a:tc>
                <a:tc>
                  <a:txBody>
                    <a:bodyPr/>
                    <a:lstStyle/>
                    <a:p>
                      <a:pPr algn="ctr"/>
                      <a:r>
                        <a:rPr lang="en-US" dirty="0"/>
                        <a:t>1</a:t>
                      </a:r>
                    </a:p>
                  </a:txBody>
                  <a:tcPr/>
                </a:tc>
                <a:tc>
                  <a:txBody>
                    <a:bodyPr/>
                    <a:lstStyle/>
                    <a:p>
                      <a:pPr algn="ctr"/>
                      <a:r>
                        <a:rPr lang="en-US" dirty="0"/>
                        <a:t>5</a:t>
                      </a:r>
                    </a:p>
                  </a:txBody>
                  <a:tcPr/>
                </a:tc>
                <a:tc>
                  <a:txBody>
                    <a:bodyPr/>
                    <a:lstStyle/>
                    <a:p>
                      <a:pPr algn="ctr"/>
                      <a:r>
                        <a:rPr lang="en-US" dirty="0"/>
                        <a:t>5</a:t>
                      </a:r>
                    </a:p>
                  </a:txBody>
                  <a:tcPr/>
                </a:tc>
                <a:tc>
                  <a:txBody>
                    <a:bodyPr/>
                    <a:lstStyle/>
                    <a:p>
                      <a:pPr algn="ctr"/>
                      <a:r>
                        <a:rPr lang="en-US" dirty="0"/>
                        <a:t>1</a:t>
                      </a:r>
                    </a:p>
                  </a:txBody>
                  <a:tcPr/>
                </a:tc>
                <a:tc>
                  <a:txBody>
                    <a:bodyPr/>
                    <a:lstStyle/>
                    <a:p>
                      <a:pPr algn="ctr"/>
                      <a:r>
                        <a:rPr lang="en-US" dirty="0"/>
                        <a:t>5</a:t>
                      </a:r>
                    </a:p>
                  </a:txBody>
                  <a:tcPr/>
                </a:tc>
                <a:tc>
                  <a:txBody>
                    <a:bodyPr/>
                    <a:lstStyle/>
                    <a:p>
                      <a:pPr algn="ctr"/>
                      <a:r>
                        <a:rPr lang="en-US" dirty="0"/>
                        <a:t>5</a:t>
                      </a:r>
                    </a:p>
                  </a:txBody>
                  <a:tcPr/>
                </a:tc>
                <a:tc>
                  <a:txBody>
                    <a:bodyPr/>
                    <a:lstStyle/>
                    <a:p>
                      <a:pPr algn="ctr"/>
                      <a:r>
                        <a:rPr lang="en-US" dirty="0"/>
                        <a:t>1</a:t>
                      </a:r>
                    </a:p>
                  </a:txBody>
                  <a:tcPr/>
                </a:tc>
                <a:tc>
                  <a:txBody>
                    <a:bodyPr/>
                    <a:lstStyle/>
                    <a:p>
                      <a:pPr algn="ctr"/>
                      <a:r>
                        <a:rPr lang="en-US" dirty="0"/>
                        <a:t>1</a:t>
                      </a:r>
                    </a:p>
                  </a:txBody>
                  <a:tcPr/>
                </a:tc>
                <a:extLst>
                  <a:ext uri="{0D108BD9-81ED-4DB2-BD59-A6C34878D82A}">
                    <a16:rowId xmlns:a16="http://schemas.microsoft.com/office/drawing/2014/main" val="810910356"/>
                  </a:ext>
                </a:extLst>
              </a:tr>
            </a:tbl>
          </a:graphicData>
        </a:graphic>
      </p:graphicFrame>
      <p:sp>
        <p:nvSpPr>
          <p:cNvPr id="26" name="TextBox 25">
            <a:extLst>
              <a:ext uri="{FF2B5EF4-FFF2-40B4-BE49-F238E27FC236}">
                <a16:creationId xmlns:a16="http://schemas.microsoft.com/office/drawing/2014/main" id="{843783C8-01DD-924D-AFF9-887D59616A07}"/>
              </a:ext>
            </a:extLst>
          </p:cNvPr>
          <p:cNvSpPr txBox="1"/>
          <p:nvPr/>
        </p:nvSpPr>
        <p:spPr>
          <a:xfrm>
            <a:off x="3966693" y="4026332"/>
            <a:ext cx="787395" cy="369332"/>
          </a:xfrm>
          <a:prstGeom prst="rect">
            <a:avLst/>
          </a:prstGeom>
          <a:noFill/>
        </p:spPr>
        <p:txBody>
          <a:bodyPr wrap="none" rtlCol="0">
            <a:spAutoFit/>
          </a:bodyPr>
          <a:lstStyle/>
          <a:p>
            <a:r>
              <a:rPr lang="en-US" dirty="0">
                <a:solidFill>
                  <a:srgbClr val="00B0F0"/>
                </a:solidFill>
              </a:rPr>
              <a:t>Users</a:t>
            </a:r>
          </a:p>
        </p:txBody>
      </p:sp>
      <p:sp>
        <p:nvSpPr>
          <p:cNvPr id="27" name="TextBox 26">
            <a:extLst>
              <a:ext uri="{FF2B5EF4-FFF2-40B4-BE49-F238E27FC236}">
                <a16:creationId xmlns:a16="http://schemas.microsoft.com/office/drawing/2014/main" id="{B2E35D79-58ED-9548-AFD7-49584780A076}"/>
              </a:ext>
            </a:extLst>
          </p:cNvPr>
          <p:cNvSpPr txBox="1"/>
          <p:nvPr/>
        </p:nvSpPr>
        <p:spPr>
          <a:xfrm>
            <a:off x="772735" y="5242247"/>
            <a:ext cx="941283" cy="369332"/>
          </a:xfrm>
          <a:prstGeom prst="rect">
            <a:avLst/>
          </a:prstGeom>
          <a:noFill/>
        </p:spPr>
        <p:txBody>
          <a:bodyPr wrap="none" rtlCol="0">
            <a:spAutoFit/>
          </a:bodyPr>
          <a:lstStyle/>
          <a:p>
            <a:r>
              <a:rPr lang="en-US" dirty="0">
                <a:solidFill>
                  <a:srgbClr val="00B0F0"/>
                </a:solidFill>
              </a:rPr>
              <a:t>Genres</a:t>
            </a:r>
          </a:p>
        </p:txBody>
      </p:sp>
      <p:sp>
        <p:nvSpPr>
          <p:cNvPr id="28" name="TextBox 27">
            <a:extLst>
              <a:ext uri="{FF2B5EF4-FFF2-40B4-BE49-F238E27FC236}">
                <a16:creationId xmlns:a16="http://schemas.microsoft.com/office/drawing/2014/main" id="{33A48242-AEF2-3346-B2B8-E23FD2F9A1E4}"/>
              </a:ext>
            </a:extLst>
          </p:cNvPr>
          <p:cNvSpPr txBox="1"/>
          <p:nvPr/>
        </p:nvSpPr>
        <p:spPr>
          <a:xfrm>
            <a:off x="7259003" y="4763724"/>
            <a:ext cx="697627" cy="369332"/>
          </a:xfrm>
          <a:prstGeom prst="rect">
            <a:avLst/>
          </a:prstGeom>
          <a:noFill/>
        </p:spPr>
        <p:txBody>
          <a:bodyPr wrap="none" rtlCol="0">
            <a:spAutoFit/>
          </a:bodyPr>
          <a:lstStyle/>
          <a:p>
            <a:r>
              <a:rPr lang="en-US" dirty="0">
                <a:solidFill>
                  <a:srgbClr val="00B0F0"/>
                </a:solidFill>
              </a:rPr>
              <a:t>Sci-fi</a:t>
            </a:r>
          </a:p>
        </p:txBody>
      </p:sp>
      <p:sp>
        <p:nvSpPr>
          <p:cNvPr id="29" name="TextBox 28">
            <a:extLst>
              <a:ext uri="{FF2B5EF4-FFF2-40B4-BE49-F238E27FC236}">
                <a16:creationId xmlns:a16="http://schemas.microsoft.com/office/drawing/2014/main" id="{51A6D5E7-C952-FD4F-BE04-AF3466239324}"/>
              </a:ext>
            </a:extLst>
          </p:cNvPr>
          <p:cNvSpPr txBox="1"/>
          <p:nvPr/>
        </p:nvSpPr>
        <p:spPr>
          <a:xfrm>
            <a:off x="7236719" y="5133056"/>
            <a:ext cx="838691" cy="369332"/>
          </a:xfrm>
          <a:prstGeom prst="rect">
            <a:avLst/>
          </a:prstGeom>
          <a:noFill/>
        </p:spPr>
        <p:txBody>
          <a:bodyPr wrap="none" rtlCol="0">
            <a:spAutoFit/>
          </a:bodyPr>
          <a:lstStyle/>
          <a:p>
            <a:r>
              <a:rPr lang="en-US" dirty="0">
                <a:solidFill>
                  <a:srgbClr val="00B0F0"/>
                </a:solidFill>
              </a:rPr>
              <a:t>Horror</a:t>
            </a:r>
          </a:p>
        </p:txBody>
      </p:sp>
      <p:sp>
        <p:nvSpPr>
          <p:cNvPr id="30" name="TextBox 29">
            <a:extLst>
              <a:ext uri="{FF2B5EF4-FFF2-40B4-BE49-F238E27FC236}">
                <a16:creationId xmlns:a16="http://schemas.microsoft.com/office/drawing/2014/main" id="{6E60EBAB-9CA3-2944-9112-207A8BDD7DB7}"/>
              </a:ext>
            </a:extLst>
          </p:cNvPr>
          <p:cNvSpPr txBox="1"/>
          <p:nvPr/>
        </p:nvSpPr>
        <p:spPr>
          <a:xfrm>
            <a:off x="7277895" y="5502388"/>
            <a:ext cx="1172116" cy="369332"/>
          </a:xfrm>
          <a:prstGeom prst="rect">
            <a:avLst/>
          </a:prstGeom>
          <a:noFill/>
        </p:spPr>
        <p:txBody>
          <a:bodyPr wrap="none" rtlCol="0">
            <a:spAutoFit/>
          </a:bodyPr>
          <a:lstStyle/>
          <a:p>
            <a:r>
              <a:rPr lang="en-US" dirty="0">
                <a:solidFill>
                  <a:srgbClr val="00B0F0"/>
                </a:solidFill>
              </a:rPr>
              <a:t>Romance</a:t>
            </a:r>
          </a:p>
        </p:txBody>
      </p:sp>
      <p:sp>
        <p:nvSpPr>
          <p:cNvPr id="31" name="TextBox 30">
            <a:extLst>
              <a:ext uri="{FF2B5EF4-FFF2-40B4-BE49-F238E27FC236}">
                <a16:creationId xmlns:a16="http://schemas.microsoft.com/office/drawing/2014/main" id="{60A60302-838D-904C-BECC-CFC505DA047B}"/>
              </a:ext>
            </a:extLst>
          </p:cNvPr>
          <p:cNvSpPr txBox="1"/>
          <p:nvPr/>
        </p:nvSpPr>
        <p:spPr>
          <a:xfrm>
            <a:off x="7297640" y="5890796"/>
            <a:ext cx="825867" cy="369332"/>
          </a:xfrm>
          <a:prstGeom prst="rect">
            <a:avLst/>
          </a:prstGeom>
          <a:noFill/>
        </p:spPr>
        <p:txBody>
          <a:bodyPr wrap="none" rtlCol="0">
            <a:spAutoFit/>
          </a:bodyPr>
          <a:lstStyle/>
          <a:p>
            <a:r>
              <a:rPr lang="en-US" dirty="0">
                <a:solidFill>
                  <a:srgbClr val="00B0F0"/>
                </a:solidFill>
              </a:rPr>
              <a:t>Action</a:t>
            </a:r>
          </a:p>
        </p:txBody>
      </p:sp>
    </p:spTree>
    <p:extLst>
      <p:ext uri="{BB962C8B-B14F-4D97-AF65-F5344CB8AC3E}">
        <p14:creationId xmlns:p14="http://schemas.microsoft.com/office/powerpoint/2010/main" val="66185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0DC55-1A45-E44D-B8B8-31B80E0B7AE3}"/>
              </a:ext>
            </a:extLst>
          </p:cNvPr>
          <p:cNvSpPr>
            <a:spLocks noGrp="1"/>
          </p:cNvSpPr>
          <p:nvPr>
            <p:ph type="title"/>
          </p:nvPr>
        </p:nvSpPr>
        <p:spPr/>
        <p:txBody>
          <a:bodyPr>
            <a:normAutofit fontScale="90000"/>
          </a:bodyPr>
          <a:lstStyle/>
          <a:p>
            <a:r>
              <a:rPr lang="en-US" dirty="0"/>
              <a:t>Genre-based dimensionality reduction</a:t>
            </a:r>
          </a:p>
        </p:txBody>
      </p:sp>
      <p:sp>
        <p:nvSpPr>
          <p:cNvPr id="3" name="Content Placeholder 2">
            <a:extLst>
              <a:ext uri="{FF2B5EF4-FFF2-40B4-BE49-F238E27FC236}">
                <a16:creationId xmlns:a16="http://schemas.microsoft.com/office/drawing/2014/main" id="{23FDF1C6-023C-3A4B-9416-E2268469E414}"/>
              </a:ext>
            </a:extLst>
          </p:cNvPr>
          <p:cNvSpPr>
            <a:spLocks noGrp="1"/>
          </p:cNvSpPr>
          <p:nvPr>
            <p:ph idx="1"/>
          </p:nvPr>
        </p:nvSpPr>
        <p:spPr>
          <a:xfrm>
            <a:off x="457200" y="1131285"/>
            <a:ext cx="8229600" cy="720376"/>
          </a:xfrm>
        </p:spPr>
        <p:txBody>
          <a:bodyPr>
            <a:normAutofit fontScale="92500"/>
          </a:bodyPr>
          <a:lstStyle/>
          <a:p>
            <a:r>
              <a:rPr lang="en-US" dirty="0"/>
              <a:t>Unfortunately, doesn’t work so well in practice</a:t>
            </a:r>
          </a:p>
        </p:txBody>
      </p:sp>
      <p:sp>
        <p:nvSpPr>
          <p:cNvPr id="4" name="Slide Number Placeholder 3">
            <a:extLst>
              <a:ext uri="{FF2B5EF4-FFF2-40B4-BE49-F238E27FC236}">
                <a16:creationId xmlns:a16="http://schemas.microsoft.com/office/drawing/2014/main" id="{B3A18C7E-5369-1349-A765-4E7700E79C33}"/>
              </a:ext>
            </a:extLst>
          </p:cNvPr>
          <p:cNvSpPr>
            <a:spLocks noGrp="1"/>
          </p:cNvSpPr>
          <p:nvPr>
            <p:ph type="sldNum" sz="quarter" idx="12"/>
          </p:nvPr>
        </p:nvSpPr>
        <p:spPr/>
        <p:txBody>
          <a:bodyPr/>
          <a:lstStyle/>
          <a:p>
            <a:fld id="{0CFEC368-1D7A-4F81-ABF6-AE0E36BAF64C}" type="slidenum">
              <a:rPr lang="en-US" smtClean="0"/>
              <a:pPr/>
              <a:t>25</a:t>
            </a:fld>
            <a:endParaRPr lang="en-US" dirty="0"/>
          </a:p>
        </p:txBody>
      </p:sp>
      <p:pic>
        <p:nvPicPr>
          <p:cNvPr id="5" name="Picture 4">
            <a:extLst>
              <a:ext uri="{FF2B5EF4-FFF2-40B4-BE49-F238E27FC236}">
                <a16:creationId xmlns:a16="http://schemas.microsoft.com/office/drawing/2014/main" id="{933CAA07-109C-7C49-9DD7-08ECBAB1DE58}"/>
              </a:ext>
            </a:extLst>
          </p:cNvPr>
          <p:cNvPicPr>
            <a:picLocks noChangeAspect="1"/>
          </p:cNvPicPr>
          <p:nvPr/>
        </p:nvPicPr>
        <p:blipFill>
          <a:blip r:embed="rId2"/>
          <a:stretch>
            <a:fillRect/>
          </a:stretch>
        </p:blipFill>
        <p:spPr>
          <a:xfrm>
            <a:off x="4975385" y="2205169"/>
            <a:ext cx="2032000" cy="3048000"/>
          </a:xfrm>
          <a:prstGeom prst="rect">
            <a:avLst/>
          </a:prstGeom>
        </p:spPr>
      </p:pic>
      <p:pic>
        <p:nvPicPr>
          <p:cNvPr id="6" name="Picture 5">
            <a:extLst>
              <a:ext uri="{FF2B5EF4-FFF2-40B4-BE49-F238E27FC236}">
                <a16:creationId xmlns:a16="http://schemas.microsoft.com/office/drawing/2014/main" id="{11202D82-AC9F-A447-BC39-D24FA5B8F56F}"/>
              </a:ext>
            </a:extLst>
          </p:cNvPr>
          <p:cNvPicPr>
            <a:picLocks noChangeAspect="1"/>
          </p:cNvPicPr>
          <p:nvPr/>
        </p:nvPicPr>
        <p:blipFill>
          <a:blip r:embed="rId3"/>
          <a:stretch>
            <a:fillRect/>
          </a:stretch>
        </p:blipFill>
        <p:spPr>
          <a:xfrm>
            <a:off x="2136615" y="2205169"/>
            <a:ext cx="2060448" cy="3048000"/>
          </a:xfrm>
          <a:prstGeom prst="rect">
            <a:avLst/>
          </a:prstGeom>
        </p:spPr>
      </p:pic>
    </p:spTree>
    <p:extLst>
      <p:ext uri="{BB962C8B-B14F-4D97-AF65-F5344CB8AC3E}">
        <p14:creationId xmlns:p14="http://schemas.microsoft.com/office/powerpoint/2010/main" val="320011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650A4-07A2-BC43-9E80-7BC31C58E586}"/>
              </a:ext>
            </a:extLst>
          </p:cNvPr>
          <p:cNvSpPr>
            <a:spLocks noGrp="1"/>
          </p:cNvSpPr>
          <p:nvPr>
            <p:ph type="title"/>
          </p:nvPr>
        </p:nvSpPr>
        <p:spPr/>
        <p:txBody>
          <a:bodyPr/>
          <a:lstStyle/>
          <a:p>
            <a:r>
              <a:rPr lang="en-US" dirty="0"/>
              <a:t>Matrix decomposition</a:t>
            </a:r>
          </a:p>
        </p:txBody>
      </p:sp>
      <p:sp>
        <p:nvSpPr>
          <p:cNvPr id="3" name="Content Placeholder 2">
            <a:extLst>
              <a:ext uri="{FF2B5EF4-FFF2-40B4-BE49-F238E27FC236}">
                <a16:creationId xmlns:a16="http://schemas.microsoft.com/office/drawing/2014/main" id="{BAE104D4-C73F-8343-8683-417A9BFF48CA}"/>
              </a:ext>
            </a:extLst>
          </p:cNvPr>
          <p:cNvSpPr>
            <a:spLocks noGrp="1"/>
          </p:cNvSpPr>
          <p:nvPr>
            <p:ph idx="1"/>
          </p:nvPr>
        </p:nvSpPr>
        <p:spPr>
          <a:xfrm>
            <a:off x="457200" y="1131284"/>
            <a:ext cx="8229600" cy="2069115"/>
          </a:xfrm>
        </p:spPr>
        <p:txBody>
          <a:bodyPr>
            <a:normAutofit fontScale="85000" lnSpcReduction="20000"/>
          </a:bodyPr>
          <a:lstStyle/>
          <a:p>
            <a:r>
              <a:rPr lang="en-US" dirty="0"/>
              <a:t>Use some fancy math to “</a:t>
            </a:r>
            <a:r>
              <a:rPr lang="en-US" dirty="0">
                <a:solidFill>
                  <a:srgbClr val="00B0F0"/>
                </a:solidFill>
              </a:rPr>
              <a:t>embed</a:t>
            </a:r>
            <a:r>
              <a:rPr lang="en-US" dirty="0"/>
              <a:t>” users and items in lower-dimensional space</a:t>
            </a:r>
          </a:p>
          <a:p>
            <a:endParaRPr lang="en-US" dirty="0"/>
          </a:p>
          <a:p>
            <a:r>
              <a:rPr lang="en-US" dirty="0"/>
              <a:t>Works much better </a:t>
            </a:r>
          </a:p>
          <a:p>
            <a:pPr lvl="1"/>
            <a:r>
              <a:rPr lang="en-US" dirty="0"/>
              <a:t>But new dimensions are not easily interpretable</a:t>
            </a:r>
          </a:p>
        </p:txBody>
      </p:sp>
      <p:sp>
        <p:nvSpPr>
          <p:cNvPr id="4" name="Slide Number Placeholder 3">
            <a:extLst>
              <a:ext uri="{FF2B5EF4-FFF2-40B4-BE49-F238E27FC236}">
                <a16:creationId xmlns:a16="http://schemas.microsoft.com/office/drawing/2014/main" id="{5D958EE9-C3EF-3D42-AA89-79D59C5BA144}"/>
              </a:ext>
            </a:extLst>
          </p:cNvPr>
          <p:cNvSpPr>
            <a:spLocks noGrp="1"/>
          </p:cNvSpPr>
          <p:nvPr>
            <p:ph type="sldNum" sz="quarter" idx="12"/>
          </p:nvPr>
        </p:nvSpPr>
        <p:spPr/>
        <p:txBody>
          <a:bodyPr/>
          <a:lstStyle/>
          <a:p>
            <a:fld id="{0CFEC368-1D7A-4F81-ABF6-AE0E36BAF64C}" type="slidenum">
              <a:rPr lang="en-US" smtClean="0"/>
              <a:pPr/>
              <a:t>26</a:t>
            </a:fld>
            <a:endParaRPr lang="en-US" dirty="0"/>
          </a:p>
        </p:txBody>
      </p:sp>
      <p:pic>
        <p:nvPicPr>
          <p:cNvPr id="5" name="Picture 4">
            <a:extLst>
              <a:ext uri="{FF2B5EF4-FFF2-40B4-BE49-F238E27FC236}">
                <a16:creationId xmlns:a16="http://schemas.microsoft.com/office/drawing/2014/main" id="{B1D91C1F-4FE5-2449-88B0-14E537AE60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8497" y="4260932"/>
            <a:ext cx="990600" cy="990600"/>
          </a:xfrm>
          <a:prstGeom prst="rect">
            <a:avLst/>
          </a:prstGeom>
        </p:spPr>
      </p:pic>
      <p:sp>
        <p:nvSpPr>
          <p:cNvPr id="6" name="TextBox 5">
            <a:extLst>
              <a:ext uri="{FF2B5EF4-FFF2-40B4-BE49-F238E27FC236}">
                <a16:creationId xmlns:a16="http://schemas.microsoft.com/office/drawing/2014/main" id="{3B602649-0324-C54E-861D-5B12BF14EF78}"/>
              </a:ext>
            </a:extLst>
          </p:cNvPr>
          <p:cNvSpPr txBox="1"/>
          <p:nvPr/>
        </p:nvSpPr>
        <p:spPr>
          <a:xfrm>
            <a:off x="1269097" y="3723403"/>
            <a:ext cx="1056700" cy="369332"/>
          </a:xfrm>
          <a:prstGeom prst="rect">
            <a:avLst/>
          </a:prstGeom>
          <a:noFill/>
        </p:spPr>
        <p:txBody>
          <a:bodyPr wrap="none" rtlCol="0">
            <a:spAutoFit/>
          </a:bodyPr>
          <a:lstStyle/>
          <a:p>
            <a:r>
              <a:rPr lang="en-US" dirty="0"/>
              <a:t>D1: 0.19</a:t>
            </a:r>
          </a:p>
        </p:txBody>
      </p:sp>
      <p:sp>
        <p:nvSpPr>
          <p:cNvPr id="7" name="TextBox 6">
            <a:extLst>
              <a:ext uri="{FF2B5EF4-FFF2-40B4-BE49-F238E27FC236}">
                <a16:creationId xmlns:a16="http://schemas.microsoft.com/office/drawing/2014/main" id="{96AF1574-9601-9B4C-ABD2-4B0CA8A7CF16}"/>
              </a:ext>
            </a:extLst>
          </p:cNvPr>
          <p:cNvSpPr txBox="1"/>
          <p:nvPr/>
        </p:nvSpPr>
        <p:spPr>
          <a:xfrm>
            <a:off x="1269097" y="4155813"/>
            <a:ext cx="1133644" cy="369332"/>
          </a:xfrm>
          <a:prstGeom prst="rect">
            <a:avLst/>
          </a:prstGeom>
          <a:noFill/>
        </p:spPr>
        <p:txBody>
          <a:bodyPr wrap="none" rtlCol="0">
            <a:spAutoFit/>
          </a:bodyPr>
          <a:lstStyle/>
          <a:p>
            <a:r>
              <a:rPr lang="en-US" dirty="0"/>
              <a:t>D2: -0.81</a:t>
            </a:r>
          </a:p>
        </p:txBody>
      </p:sp>
      <p:sp>
        <p:nvSpPr>
          <p:cNvPr id="8" name="TextBox 7">
            <a:extLst>
              <a:ext uri="{FF2B5EF4-FFF2-40B4-BE49-F238E27FC236}">
                <a16:creationId xmlns:a16="http://schemas.microsoft.com/office/drawing/2014/main" id="{27BB1B6B-7301-9C4E-8078-8247A9BC580F}"/>
              </a:ext>
            </a:extLst>
          </p:cNvPr>
          <p:cNvSpPr txBox="1"/>
          <p:nvPr/>
        </p:nvSpPr>
        <p:spPr>
          <a:xfrm>
            <a:off x="1269097" y="4693342"/>
            <a:ext cx="1056700" cy="369332"/>
          </a:xfrm>
          <a:prstGeom prst="rect">
            <a:avLst/>
          </a:prstGeom>
          <a:noFill/>
        </p:spPr>
        <p:txBody>
          <a:bodyPr wrap="none" rtlCol="0">
            <a:spAutoFit/>
          </a:bodyPr>
          <a:lstStyle/>
          <a:p>
            <a:r>
              <a:rPr lang="en-US" dirty="0"/>
              <a:t>D3: 0.33</a:t>
            </a:r>
          </a:p>
        </p:txBody>
      </p:sp>
      <p:sp>
        <p:nvSpPr>
          <p:cNvPr id="9" name="TextBox 8">
            <a:extLst>
              <a:ext uri="{FF2B5EF4-FFF2-40B4-BE49-F238E27FC236}">
                <a16:creationId xmlns:a16="http://schemas.microsoft.com/office/drawing/2014/main" id="{80171B6B-FF89-3442-8B8A-D65633EC2D83}"/>
              </a:ext>
            </a:extLst>
          </p:cNvPr>
          <p:cNvSpPr txBox="1"/>
          <p:nvPr/>
        </p:nvSpPr>
        <p:spPr>
          <a:xfrm>
            <a:off x="1269097" y="5230871"/>
            <a:ext cx="1133644" cy="369332"/>
          </a:xfrm>
          <a:prstGeom prst="rect">
            <a:avLst/>
          </a:prstGeom>
          <a:noFill/>
        </p:spPr>
        <p:txBody>
          <a:bodyPr wrap="none" rtlCol="0">
            <a:spAutoFit/>
          </a:bodyPr>
          <a:lstStyle/>
          <a:p>
            <a:r>
              <a:rPr lang="en-US" dirty="0"/>
              <a:t>D4: -0.42</a:t>
            </a:r>
          </a:p>
        </p:txBody>
      </p:sp>
      <p:pic>
        <p:nvPicPr>
          <p:cNvPr id="10" name="Picture 9">
            <a:extLst>
              <a:ext uri="{FF2B5EF4-FFF2-40B4-BE49-F238E27FC236}">
                <a16:creationId xmlns:a16="http://schemas.microsoft.com/office/drawing/2014/main" id="{A471143C-507D-E446-B65D-1CF3C22162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59960" y="4044446"/>
            <a:ext cx="1018228" cy="1018228"/>
          </a:xfrm>
          <a:prstGeom prst="rect">
            <a:avLst/>
          </a:prstGeom>
        </p:spPr>
      </p:pic>
      <p:sp>
        <p:nvSpPr>
          <p:cNvPr id="11" name="TextBox 10">
            <a:extLst>
              <a:ext uri="{FF2B5EF4-FFF2-40B4-BE49-F238E27FC236}">
                <a16:creationId xmlns:a16="http://schemas.microsoft.com/office/drawing/2014/main" id="{2B42B7EC-A40E-5146-B4AC-4D95EF990D0C}"/>
              </a:ext>
            </a:extLst>
          </p:cNvPr>
          <p:cNvSpPr txBox="1"/>
          <p:nvPr/>
        </p:nvSpPr>
        <p:spPr>
          <a:xfrm>
            <a:off x="4045346" y="3723403"/>
            <a:ext cx="1120820" cy="369332"/>
          </a:xfrm>
          <a:prstGeom prst="rect">
            <a:avLst/>
          </a:prstGeom>
          <a:noFill/>
        </p:spPr>
        <p:txBody>
          <a:bodyPr wrap="none" rtlCol="0">
            <a:spAutoFit/>
          </a:bodyPr>
          <a:lstStyle/>
          <a:p>
            <a:r>
              <a:rPr lang="en-US" dirty="0"/>
              <a:t>D1:  0.25</a:t>
            </a:r>
          </a:p>
        </p:txBody>
      </p:sp>
      <p:sp>
        <p:nvSpPr>
          <p:cNvPr id="12" name="TextBox 11">
            <a:extLst>
              <a:ext uri="{FF2B5EF4-FFF2-40B4-BE49-F238E27FC236}">
                <a16:creationId xmlns:a16="http://schemas.microsoft.com/office/drawing/2014/main" id="{CBF29245-1BBF-F74F-8B22-B77E35DD88A1}"/>
              </a:ext>
            </a:extLst>
          </p:cNvPr>
          <p:cNvSpPr txBox="1"/>
          <p:nvPr/>
        </p:nvSpPr>
        <p:spPr>
          <a:xfrm>
            <a:off x="4045346" y="4155813"/>
            <a:ext cx="1005403" cy="369332"/>
          </a:xfrm>
          <a:prstGeom prst="rect">
            <a:avLst/>
          </a:prstGeom>
          <a:noFill/>
        </p:spPr>
        <p:txBody>
          <a:bodyPr wrap="none" rtlCol="0">
            <a:spAutoFit/>
          </a:bodyPr>
          <a:lstStyle/>
          <a:p>
            <a:r>
              <a:rPr lang="en-US" dirty="0"/>
              <a:t>D2: -0.7</a:t>
            </a:r>
          </a:p>
        </p:txBody>
      </p:sp>
      <p:sp>
        <p:nvSpPr>
          <p:cNvPr id="13" name="TextBox 12">
            <a:extLst>
              <a:ext uri="{FF2B5EF4-FFF2-40B4-BE49-F238E27FC236}">
                <a16:creationId xmlns:a16="http://schemas.microsoft.com/office/drawing/2014/main" id="{FB79B064-70D1-8942-96EC-3B1C00DD90CD}"/>
              </a:ext>
            </a:extLst>
          </p:cNvPr>
          <p:cNvSpPr txBox="1"/>
          <p:nvPr/>
        </p:nvSpPr>
        <p:spPr>
          <a:xfrm>
            <a:off x="4045346" y="4693342"/>
            <a:ext cx="1056700" cy="369332"/>
          </a:xfrm>
          <a:prstGeom prst="rect">
            <a:avLst/>
          </a:prstGeom>
          <a:noFill/>
        </p:spPr>
        <p:txBody>
          <a:bodyPr wrap="none" rtlCol="0">
            <a:spAutoFit/>
          </a:bodyPr>
          <a:lstStyle/>
          <a:p>
            <a:r>
              <a:rPr lang="en-US" dirty="0"/>
              <a:t>D3: 0.21</a:t>
            </a:r>
          </a:p>
        </p:txBody>
      </p:sp>
      <p:sp>
        <p:nvSpPr>
          <p:cNvPr id="14" name="TextBox 13">
            <a:extLst>
              <a:ext uri="{FF2B5EF4-FFF2-40B4-BE49-F238E27FC236}">
                <a16:creationId xmlns:a16="http://schemas.microsoft.com/office/drawing/2014/main" id="{C6420017-75A9-974C-B1D7-1892255F7FDE}"/>
              </a:ext>
            </a:extLst>
          </p:cNvPr>
          <p:cNvSpPr txBox="1"/>
          <p:nvPr/>
        </p:nvSpPr>
        <p:spPr>
          <a:xfrm>
            <a:off x="4045346" y="5230871"/>
            <a:ext cx="1133644" cy="369332"/>
          </a:xfrm>
          <a:prstGeom prst="rect">
            <a:avLst/>
          </a:prstGeom>
          <a:noFill/>
        </p:spPr>
        <p:txBody>
          <a:bodyPr wrap="none" rtlCol="0">
            <a:spAutoFit/>
          </a:bodyPr>
          <a:lstStyle/>
          <a:p>
            <a:r>
              <a:rPr lang="en-US" dirty="0"/>
              <a:t>D4: -0.61</a:t>
            </a:r>
          </a:p>
        </p:txBody>
      </p:sp>
      <p:pic>
        <p:nvPicPr>
          <p:cNvPr id="15" name="Picture 14">
            <a:extLst>
              <a:ext uri="{FF2B5EF4-FFF2-40B4-BE49-F238E27FC236}">
                <a16:creationId xmlns:a16="http://schemas.microsoft.com/office/drawing/2014/main" id="{8FA3FD5D-B6AC-2546-8980-10F0F60F3CF7}"/>
              </a:ext>
            </a:extLst>
          </p:cNvPr>
          <p:cNvPicPr>
            <a:picLocks noChangeAspect="1"/>
          </p:cNvPicPr>
          <p:nvPr/>
        </p:nvPicPr>
        <p:blipFill>
          <a:blip r:embed="rId4"/>
          <a:stretch>
            <a:fillRect/>
          </a:stretch>
        </p:blipFill>
        <p:spPr>
          <a:xfrm>
            <a:off x="5325585" y="3186192"/>
            <a:ext cx="2060448" cy="3048000"/>
          </a:xfrm>
          <a:prstGeom prst="rect">
            <a:avLst/>
          </a:prstGeom>
        </p:spPr>
      </p:pic>
      <p:sp>
        <p:nvSpPr>
          <p:cNvPr id="16" name="TextBox 15">
            <a:extLst>
              <a:ext uri="{FF2B5EF4-FFF2-40B4-BE49-F238E27FC236}">
                <a16:creationId xmlns:a16="http://schemas.microsoft.com/office/drawing/2014/main" id="{BFD11243-234E-FA4F-B473-F298E654390E}"/>
              </a:ext>
            </a:extLst>
          </p:cNvPr>
          <p:cNvSpPr txBox="1"/>
          <p:nvPr/>
        </p:nvSpPr>
        <p:spPr>
          <a:xfrm>
            <a:off x="7535306" y="3761503"/>
            <a:ext cx="1120820" cy="369332"/>
          </a:xfrm>
          <a:prstGeom prst="rect">
            <a:avLst/>
          </a:prstGeom>
          <a:noFill/>
        </p:spPr>
        <p:txBody>
          <a:bodyPr wrap="none" rtlCol="0">
            <a:spAutoFit/>
          </a:bodyPr>
          <a:lstStyle/>
          <a:p>
            <a:r>
              <a:rPr lang="en-US" dirty="0"/>
              <a:t>D1:  0.20</a:t>
            </a:r>
          </a:p>
        </p:txBody>
      </p:sp>
      <p:sp>
        <p:nvSpPr>
          <p:cNvPr id="17" name="TextBox 16">
            <a:extLst>
              <a:ext uri="{FF2B5EF4-FFF2-40B4-BE49-F238E27FC236}">
                <a16:creationId xmlns:a16="http://schemas.microsoft.com/office/drawing/2014/main" id="{4CF2277F-3037-B740-B4A2-D49D2095E418}"/>
              </a:ext>
            </a:extLst>
          </p:cNvPr>
          <p:cNvSpPr txBox="1"/>
          <p:nvPr/>
        </p:nvSpPr>
        <p:spPr>
          <a:xfrm>
            <a:off x="7535306" y="4193913"/>
            <a:ext cx="1133644" cy="369332"/>
          </a:xfrm>
          <a:prstGeom prst="rect">
            <a:avLst/>
          </a:prstGeom>
          <a:noFill/>
        </p:spPr>
        <p:txBody>
          <a:bodyPr wrap="none" rtlCol="0">
            <a:spAutoFit/>
          </a:bodyPr>
          <a:lstStyle/>
          <a:p>
            <a:r>
              <a:rPr lang="en-US" dirty="0"/>
              <a:t>D2: -0.75</a:t>
            </a:r>
          </a:p>
        </p:txBody>
      </p:sp>
      <p:sp>
        <p:nvSpPr>
          <p:cNvPr id="18" name="TextBox 17">
            <a:extLst>
              <a:ext uri="{FF2B5EF4-FFF2-40B4-BE49-F238E27FC236}">
                <a16:creationId xmlns:a16="http://schemas.microsoft.com/office/drawing/2014/main" id="{BD22D53C-BB15-824A-9D09-EA6ABCAE6A9C}"/>
              </a:ext>
            </a:extLst>
          </p:cNvPr>
          <p:cNvSpPr txBox="1"/>
          <p:nvPr/>
        </p:nvSpPr>
        <p:spPr>
          <a:xfrm>
            <a:off x="7535306" y="4731442"/>
            <a:ext cx="1056700" cy="369332"/>
          </a:xfrm>
          <a:prstGeom prst="rect">
            <a:avLst/>
          </a:prstGeom>
          <a:noFill/>
        </p:spPr>
        <p:txBody>
          <a:bodyPr wrap="none" rtlCol="0">
            <a:spAutoFit/>
          </a:bodyPr>
          <a:lstStyle/>
          <a:p>
            <a:r>
              <a:rPr lang="en-US" dirty="0"/>
              <a:t>D3: 0.27</a:t>
            </a:r>
          </a:p>
        </p:txBody>
      </p:sp>
      <p:sp>
        <p:nvSpPr>
          <p:cNvPr id="19" name="TextBox 18">
            <a:extLst>
              <a:ext uri="{FF2B5EF4-FFF2-40B4-BE49-F238E27FC236}">
                <a16:creationId xmlns:a16="http://schemas.microsoft.com/office/drawing/2014/main" id="{F67168AE-EBCB-F04D-9C8D-CBAA87D71AB5}"/>
              </a:ext>
            </a:extLst>
          </p:cNvPr>
          <p:cNvSpPr txBox="1"/>
          <p:nvPr/>
        </p:nvSpPr>
        <p:spPr>
          <a:xfrm>
            <a:off x="7535306" y="5268971"/>
            <a:ext cx="1133644" cy="369332"/>
          </a:xfrm>
          <a:prstGeom prst="rect">
            <a:avLst/>
          </a:prstGeom>
          <a:noFill/>
        </p:spPr>
        <p:txBody>
          <a:bodyPr wrap="none" rtlCol="0">
            <a:spAutoFit/>
          </a:bodyPr>
          <a:lstStyle/>
          <a:p>
            <a:r>
              <a:rPr lang="en-US" dirty="0"/>
              <a:t>D4: -0.51</a:t>
            </a:r>
          </a:p>
        </p:txBody>
      </p:sp>
    </p:spTree>
    <p:extLst>
      <p:ext uri="{BB962C8B-B14F-4D97-AF65-F5344CB8AC3E}">
        <p14:creationId xmlns:p14="http://schemas.microsoft.com/office/powerpoint/2010/main" val="17607889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91ED9-97DB-2E4A-AE65-AD9907B6B778}"/>
              </a:ext>
            </a:extLst>
          </p:cNvPr>
          <p:cNvSpPr>
            <a:spLocks noGrp="1"/>
          </p:cNvSpPr>
          <p:nvPr>
            <p:ph type="title"/>
          </p:nvPr>
        </p:nvSpPr>
        <p:spPr/>
        <p:txBody>
          <a:bodyPr/>
          <a:lstStyle/>
          <a:p>
            <a:r>
              <a:rPr lang="en-US" dirty="0"/>
              <a:t>Collaborative Filtering</a:t>
            </a:r>
          </a:p>
        </p:txBody>
      </p:sp>
      <p:sp>
        <p:nvSpPr>
          <p:cNvPr id="3" name="Content Placeholder 2">
            <a:extLst>
              <a:ext uri="{FF2B5EF4-FFF2-40B4-BE49-F238E27FC236}">
                <a16:creationId xmlns:a16="http://schemas.microsoft.com/office/drawing/2014/main" id="{AB8B027E-FAE6-E64B-B88A-8E4737F6EDA7}"/>
              </a:ext>
            </a:extLst>
          </p:cNvPr>
          <p:cNvSpPr>
            <a:spLocks noGrp="1"/>
          </p:cNvSpPr>
          <p:nvPr>
            <p:ph idx="1"/>
          </p:nvPr>
        </p:nvSpPr>
        <p:spPr/>
        <p:txBody>
          <a:bodyPr>
            <a:normAutofit/>
          </a:bodyPr>
          <a:lstStyle/>
          <a:p>
            <a:r>
              <a:rPr lang="en-US" dirty="0">
                <a:solidFill>
                  <a:srgbClr val="00B0F0"/>
                </a:solidFill>
              </a:rPr>
              <a:t>Feature Availability</a:t>
            </a:r>
          </a:p>
          <a:p>
            <a:pPr lvl="1"/>
            <a:r>
              <a:rPr lang="en-US" dirty="0"/>
              <a:t>No features needed except for user/item ratings!</a:t>
            </a:r>
          </a:p>
          <a:p>
            <a:pPr marL="0" indent="0">
              <a:buNone/>
            </a:pPr>
            <a:endParaRPr lang="en-US" dirty="0"/>
          </a:p>
          <a:p>
            <a:r>
              <a:rPr lang="en-US" dirty="0">
                <a:solidFill>
                  <a:srgbClr val="00B0F0"/>
                </a:solidFill>
              </a:rPr>
              <a:t>Accuracy</a:t>
            </a:r>
          </a:p>
          <a:p>
            <a:pPr lvl="1"/>
            <a:r>
              <a:rPr lang="en-US" dirty="0"/>
              <a:t>High with matrix decomposition</a:t>
            </a:r>
          </a:p>
          <a:p>
            <a:pPr lvl="1"/>
            <a:r>
              <a:rPr lang="en-US" dirty="0"/>
              <a:t>Modest without </a:t>
            </a:r>
          </a:p>
          <a:p>
            <a:pPr marL="274320" lvl="1" indent="0">
              <a:buNone/>
            </a:pPr>
            <a:endParaRPr lang="en-US" dirty="0"/>
          </a:p>
          <a:p>
            <a:r>
              <a:rPr lang="en-US" dirty="0">
                <a:solidFill>
                  <a:srgbClr val="00B0F0"/>
                </a:solidFill>
              </a:rPr>
              <a:t>Interpretability</a:t>
            </a:r>
          </a:p>
          <a:p>
            <a:pPr lvl="1"/>
            <a:r>
              <a:rPr lang="en-US" dirty="0"/>
              <a:t>Low with matrix decomposition</a:t>
            </a:r>
          </a:p>
          <a:p>
            <a:pPr lvl="1"/>
            <a:r>
              <a:rPr lang="en-US" dirty="0"/>
              <a:t>High without	</a:t>
            </a:r>
          </a:p>
          <a:p>
            <a:pPr lvl="1"/>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20DDA085-CAD1-E94D-AC69-DDA9634F2F91}"/>
              </a:ext>
            </a:extLst>
          </p:cNvPr>
          <p:cNvSpPr>
            <a:spLocks noGrp="1"/>
          </p:cNvSpPr>
          <p:nvPr>
            <p:ph type="sldNum" sz="quarter" idx="12"/>
          </p:nvPr>
        </p:nvSpPr>
        <p:spPr/>
        <p:txBody>
          <a:bodyPr/>
          <a:lstStyle/>
          <a:p>
            <a:fld id="{0CFEC368-1D7A-4F81-ABF6-AE0E36BAF64C}" type="slidenum">
              <a:rPr lang="en-US" smtClean="0"/>
              <a:pPr/>
              <a:t>27</a:t>
            </a:fld>
            <a:endParaRPr lang="en-US" dirty="0"/>
          </a:p>
        </p:txBody>
      </p:sp>
    </p:spTree>
    <p:extLst>
      <p:ext uri="{BB962C8B-B14F-4D97-AF65-F5344CB8AC3E}">
        <p14:creationId xmlns:p14="http://schemas.microsoft.com/office/powerpoint/2010/main" val="11563985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332F4-6AF3-FA4E-AC58-5B040804919A}"/>
              </a:ext>
            </a:extLst>
          </p:cNvPr>
          <p:cNvSpPr>
            <a:spLocks noGrp="1"/>
          </p:cNvSpPr>
          <p:nvPr>
            <p:ph type="title"/>
          </p:nvPr>
        </p:nvSpPr>
        <p:spPr/>
        <p:txBody>
          <a:bodyPr/>
          <a:lstStyle/>
          <a:p>
            <a:r>
              <a:rPr lang="en-US" dirty="0"/>
              <a:t>Deep Learning</a:t>
            </a:r>
          </a:p>
        </p:txBody>
      </p:sp>
      <p:sp>
        <p:nvSpPr>
          <p:cNvPr id="3" name="Content Placeholder 2">
            <a:extLst>
              <a:ext uri="{FF2B5EF4-FFF2-40B4-BE49-F238E27FC236}">
                <a16:creationId xmlns:a16="http://schemas.microsoft.com/office/drawing/2014/main" id="{0ABA533F-0D9B-2E4B-8E7C-5CD16B92389B}"/>
              </a:ext>
            </a:extLst>
          </p:cNvPr>
          <p:cNvSpPr>
            <a:spLocks noGrp="1"/>
          </p:cNvSpPr>
          <p:nvPr>
            <p:ph idx="1"/>
          </p:nvPr>
        </p:nvSpPr>
        <p:spPr>
          <a:xfrm>
            <a:off x="457200" y="1153941"/>
            <a:ext cx="8229600" cy="3147548"/>
          </a:xfrm>
        </p:spPr>
        <p:txBody>
          <a:bodyPr>
            <a:normAutofit fontScale="92500" lnSpcReduction="20000"/>
          </a:bodyPr>
          <a:lstStyle/>
          <a:p>
            <a:r>
              <a:rPr lang="en-US" dirty="0">
                <a:solidFill>
                  <a:srgbClr val="00B0F0"/>
                </a:solidFill>
              </a:rPr>
              <a:t>Feature Availability</a:t>
            </a:r>
          </a:p>
          <a:p>
            <a:pPr lvl="1"/>
            <a:r>
              <a:rPr lang="en-US" dirty="0"/>
              <a:t>Can find its own features!</a:t>
            </a:r>
          </a:p>
          <a:p>
            <a:pPr lvl="1"/>
            <a:endParaRPr lang="en-US" dirty="0"/>
          </a:p>
          <a:p>
            <a:r>
              <a:rPr lang="en-US" dirty="0">
                <a:solidFill>
                  <a:srgbClr val="00B0F0"/>
                </a:solidFill>
              </a:rPr>
              <a:t>Accuracy</a:t>
            </a:r>
          </a:p>
          <a:p>
            <a:pPr lvl="1"/>
            <a:r>
              <a:rPr lang="en-US" dirty="0"/>
              <a:t>Very high, scales with data</a:t>
            </a:r>
          </a:p>
          <a:p>
            <a:pPr lvl="1"/>
            <a:endParaRPr lang="en-US" dirty="0"/>
          </a:p>
          <a:p>
            <a:r>
              <a:rPr lang="en-US" dirty="0">
                <a:solidFill>
                  <a:srgbClr val="00B0F0"/>
                </a:solidFill>
              </a:rPr>
              <a:t>Interpretability</a:t>
            </a:r>
          </a:p>
          <a:p>
            <a:pPr lvl="1"/>
            <a:r>
              <a:rPr lang="en-US" dirty="0"/>
              <a:t>Low (ongoing research to improve)</a:t>
            </a:r>
          </a:p>
        </p:txBody>
      </p:sp>
      <p:sp>
        <p:nvSpPr>
          <p:cNvPr id="4" name="Slide Number Placeholder 3">
            <a:extLst>
              <a:ext uri="{FF2B5EF4-FFF2-40B4-BE49-F238E27FC236}">
                <a16:creationId xmlns:a16="http://schemas.microsoft.com/office/drawing/2014/main" id="{6C47F826-E0BB-0F40-8446-0B9D3AE4D29F}"/>
              </a:ext>
            </a:extLst>
          </p:cNvPr>
          <p:cNvSpPr>
            <a:spLocks noGrp="1"/>
          </p:cNvSpPr>
          <p:nvPr>
            <p:ph type="sldNum" sz="quarter" idx="12"/>
          </p:nvPr>
        </p:nvSpPr>
        <p:spPr/>
        <p:txBody>
          <a:bodyPr/>
          <a:lstStyle/>
          <a:p>
            <a:fld id="{0CFEC368-1D7A-4F81-ABF6-AE0E36BAF64C}" type="slidenum">
              <a:rPr lang="en-US" smtClean="0"/>
              <a:pPr/>
              <a:t>28</a:t>
            </a:fld>
            <a:endParaRPr lang="en-US" dirty="0"/>
          </a:p>
        </p:txBody>
      </p:sp>
      <p:pic>
        <p:nvPicPr>
          <p:cNvPr id="5" name="Picture 4">
            <a:extLst>
              <a:ext uri="{FF2B5EF4-FFF2-40B4-BE49-F238E27FC236}">
                <a16:creationId xmlns:a16="http://schemas.microsoft.com/office/drawing/2014/main" id="{4CF18C80-E5F9-0F4E-B76C-6C9FEDEBFE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2230" y="4454581"/>
            <a:ext cx="7231038" cy="2016177"/>
          </a:xfrm>
          <a:prstGeom prst="rect">
            <a:avLst/>
          </a:prstGeom>
        </p:spPr>
      </p:pic>
    </p:spTree>
    <p:extLst>
      <p:ext uri="{BB962C8B-B14F-4D97-AF65-F5344CB8AC3E}">
        <p14:creationId xmlns:p14="http://schemas.microsoft.com/office/powerpoint/2010/main" val="9475007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4B189-3091-7B4B-B289-94D39CD46AB4}"/>
              </a:ext>
            </a:extLst>
          </p:cNvPr>
          <p:cNvSpPr>
            <a:spLocks noGrp="1"/>
          </p:cNvSpPr>
          <p:nvPr>
            <p:ph type="title"/>
          </p:nvPr>
        </p:nvSpPr>
        <p:spPr/>
        <p:txBody>
          <a:bodyPr/>
          <a:lstStyle/>
          <a:p>
            <a:r>
              <a:rPr lang="en-US" dirty="0"/>
              <a:t>Design choices landscape</a:t>
            </a:r>
          </a:p>
        </p:txBody>
      </p:sp>
      <p:sp>
        <p:nvSpPr>
          <p:cNvPr id="4" name="Slide Number Placeholder 3">
            <a:extLst>
              <a:ext uri="{FF2B5EF4-FFF2-40B4-BE49-F238E27FC236}">
                <a16:creationId xmlns:a16="http://schemas.microsoft.com/office/drawing/2014/main" id="{EB940DC4-84CD-F24C-868F-02DEA1821279}"/>
              </a:ext>
            </a:extLst>
          </p:cNvPr>
          <p:cNvSpPr>
            <a:spLocks noGrp="1"/>
          </p:cNvSpPr>
          <p:nvPr>
            <p:ph type="sldNum" sz="quarter" idx="12"/>
          </p:nvPr>
        </p:nvSpPr>
        <p:spPr/>
        <p:txBody>
          <a:bodyPr/>
          <a:lstStyle/>
          <a:p>
            <a:fld id="{0CFEC368-1D7A-4F81-ABF6-AE0E36BAF64C}" type="slidenum">
              <a:rPr lang="en-US" smtClean="0"/>
              <a:pPr/>
              <a:t>29</a:t>
            </a:fld>
            <a:endParaRPr lang="en-US" dirty="0"/>
          </a:p>
        </p:txBody>
      </p:sp>
      <p:cxnSp>
        <p:nvCxnSpPr>
          <p:cNvPr id="6" name="Straight Arrow Connector 5">
            <a:extLst>
              <a:ext uri="{FF2B5EF4-FFF2-40B4-BE49-F238E27FC236}">
                <a16:creationId xmlns:a16="http://schemas.microsoft.com/office/drawing/2014/main" id="{DA860C9E-3BE2-0443-A7A3-4B5528D119CE}"/>
              </a:ext>
            </a:extLst>
          </p:cNvPr>
          <p:cNvCxnSpPr>
            <a:cxnSpLocks/>
          </p:cNvCxnSpPr>
          <p:nvPr/>
        </p:nvCxnSpPr>
        <p:spPr>
          <a:xfrm>
            <a:off x="1379096" y="5576341"/>
            <a:ext cx="616095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1ED8EE2-C95A-934A-99F4-4834C8D890FC}"/>
              </a:ext>
            </a:extLst>
          </p:cNvPr>
          <p:cNvCxnSpPr/>
          <p:nvPr/>
        </p:nvCxnSpPr>
        <p:spPr>
          <a:xfrm flipV="1">
            <a:off x="1379096" y="1229193"/>
            <a:ext cx="0" cy="434714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C31DE94-F5BF-D94C-98AC-FFF099F42573}"/>
              </a:ext>
            </a:extLst>
          </p:cNvPr>
          <p:cNvSpPr txBox="1"/>
          <p:nvPr/>
        </p:nvSpPr>
        <p:spPr>
          <a:xfrm>
            <a:off x="3732551" y="5576343"/>
            <a:ext cx="1451038" cy="461665"/>
          </a:xfrm>
          <a:prstGeom prst="rect">
            <a:avLst/>
          </a:prstGeom>
          <a:noFill/>
        </p:spPr>
        <p:txBody>
          <a:bodyPr wrap="none" rtlCol="0">
            <a:spAutoFit/>
          </a:bodyPr>
          <a:lstStyle/>
          <a:p>
            <a:r>
              <a:rPr lang="en-US" sz="2400" dirty="0"/>
              <a:t>Accuracy</a:t>
            </a:r>
          </a:p>
        </p:txBody>
      </p:sp>
      <p:sp>
        <p:nvSpPr>
          <p:cNvPr id="11" name="TextBox 10">
            <a:extLst>
              <a:ext uri="{FF2B5EF4-FFF2-40B4-BE49-F238E27FC236}">
                <a16:creationId xmlns:a16="http://schemas.microsoft.com/office/drawing/2014/main" id="{549A7DF1-51BB-E347-9FA5-36865C179D29}"/>
              </a:ext>
            </a:extLst>
          </p:cNvPr>
          <p:cNvSpPr txBox="1"/>
          <p:nvPr/>
        </p:nvSpPr>
        <p:spPr>
          <a:xfrm rot="16200000">
            <a:off x="29982" y="3171935"/>
            <a:ext cx="2119491" cy="461665"/>
          </a:xfrm>
          <a:prstGeom prst="rect">
            <a:avLst/>
          </a:prstGeom>
          <a:noFill/>
        </p:spPr>
        <p:txBody>
          <a:bodyPr wrap="none" rtlCol="0">
            <a:spAutoFit/>
          </a:bodyPr>
          <a:lstStyle/>
          <a:p>
            <a:r>
              <a:rPr lang="en-US" sz="2400" dirty="0"/>
              <a:t>Interpretability</a:t>
            </a:r>
          </a:p>
        </p:txBody>
      </p:sp>
      <p:sp>
        <p:nvSpPr>
          <p:cNvPr id="12" name="TextBox 11">
            <a:extLst>
              <a:ext uri="{FF2B5EF4-FFF2-40B4-BE49-F238E27FC236}">
                <a16:creationId xmlns:a16="http://schemas.microsoft.com/office/drawing/2014/main" id="{99591EFB-3D0C-0045-912A-9C352585AEFF}"/>
              </a:ext>
            </a:extLst>
          </p:cNvPr>
          <p:cNvSpPr txBox="1"/>
          <p:nvPr/>
        </p:nvSpPr>
        <p:spPr>
          <a:xfrm>
            <a:off x="1783829" y="1696691"/>
            <a:ext cx="1351652" cy="646331"/>
          </a:xfrm>
          <a:prstGeom prst="rect">
            <a:avLst/>
          </a:prstGeom>
          <a:noFill/>
        </p:spPr>
        <p:txBody>
          <a:bodyPr wrap="none" rtlCol="0">
            <a:spAutoFit/>
          </a:bodyPr>
          <a:lstStyle/>
          <a:p>
            <a:r>
              <a:rPr lang="en-US" dirty="0">
                <a:solidFill>
                  <a:srgbClr val="FF0000"/>
                </a:solidFill>
              </a:rPr>
              <a:t>Linear</a:t>
            </a:r>
          </a:p>
          <a:p>
            <a:r>
              <a:rPr lang="en-US" dirty="0">
                <a:solidFill>
                  <a:srgbClr val="FF0000"/>
                </a:solidFill>
              </a:rPr>
              <a:t>Regression</a:t>
            </a:r>
          </a:p>
        </p:txBody>
      </p:sp>
      <p:sp>
        <p:nvSpPr>
          <p:cNvPr id="13" name="TextBox 12">
            <a:extLst>
              <a:ext uri="{FF2B5EF4-FFF2-40B4-BE49-F238E27FC236}">
                <a16:creationId xmlns:a16="http://schemas.microsoft.com/office/drawing/2014/main" id="{609E45E7-E482-FF4F-88E3-C20DEAA7511A}"/>
              </a:ext>
            </a:extLst>
          </p:cNvPr>
          <p:cNvSpPr txBox="1"/>
          <p:nvPr/>
        </p:nvSpPr>
        <p:spPr>
          <a:xfrm>
            <a:off x="3267394" y="2019856"/>
            <a:ext cx="1133644" cy="646331"/>
          </a:xfrm>
          <a:prstGeom prst="rect">
            <a:avLst/>
          </a:prstGeom>
          <a:noFill/>
        </p:spPr>
        <p:txBody>
          <a:bodyPr wrap="none" rtlCol="0">
            <a:spAutoFit/>
          </a:bodyPr>
          <a:lstStyle/>
          <a:p>
            <a:r>
              <a:rPr lang="en-US" dirty="0">
                <a:solidFill>
                  <a:srgbClr val="FF0000"/>
                </a:solidFill>
              </a:rPr>
              <a:t>Decision </a:t>
            </a:r>
          </a:p>
          <a:p>
            <a:r>
              <a:rPr lang="en-US" dirty="0">
                <a:solidFill>
                  <a:srgbClr val="FF0000"/>
                </a:solidFill>
              </a:rPr>
              <a:t>Trees</a:t>
            </a:r>
          </a:p>
        </p:txBody>
      </p:sp>
      <p:sp>
        <p:nvSpPr>
          <p:cNvPr id="14" name="TextBox 13">
            <a:extLst>
              <a:ext uri="{FF2B5EF4-FFF2-40B4-BE49-F238E27FC236}">
                <a16:creationId xmlns:a16="http://schemas.microsoft.com/office/drawing/2014/main" id="{0B548B79-2FD1-B44A-A0B5-294E056AAD1C}"/>
              </a:ext>
            </a:extLst>
          </p:cNvPr>
          <p:cNvSpPr txBox="1"/>
          <p:nvPr/>
        </p:nvSpPr>
        <p:spPr>
          <a:xfrm>
            <a:off x="5831178" y="3166758"/>
            <a:ext cx="1056700" cy="646331"/>
          </a:xfrm>
          <a:prstGeom prst="rect">
            <a:avLst/>
          </a:prstGeom>
          <a:noFill/>
        </p:spPr>
        <p:txBody>
          <a:bodyPr wrap="none" rtlCol="0">
            <a:spAutoFit/>
          </a:bodyPr>
          <a:lstStyle/>
          <a:p>
            <a:r>
              <a:rPr lang="en-US" dirty="0">
                <a:solidFill>
                  <a:srgbClr val="FF0000"/>
                </a:solidFill>
              </a:rPr>
              <a:t>Random</a:t>
            </a:r>
          </a:p>
          <a:p>
            <a:r>
              <a:rPr lang="en-US" dirty="0">
                <a:solidFill>
                  <a:srgbClr val="FF0000"/>
                </a:solidFill>
              </a:rPr>
              <a:t>Forest</a:t>
            </a:r>
          </a:p>
        </p:txBody>
      </p:sp>
      <p:sp>
        <p:nvSpPr>
          <p:cNvPr id="16" name="TextBox 15">
            <a:extLst>
              <a:ext uri="{FF2B5EF4-FFF2-40B4-BE49-F238E27FC236}">
                <a16:creationId xmlns:a16="http://schemas.microsoft.com/office/drawing/2014/main" id="{BCEDFFF6-220B-E74A-B1D7-788F1954D70D}"/>
              </a:ext>
            </a:extLst>
          </p:cNvPr>
          <p:cNvSpPr txBox="1"/>
          <p:nvPr/>
        </p:nvSpPr>
        <p:spPr>
          <a:xfrm>
            <a:off x="6887878" y="4810089"/>
            <a:ext cx="1082348" cy="646331"/>
          </a:xfrm>
          <a:prstGeom prst="rect">
            <a:avLst/>
          </a:prstGeom>
          <a:noFill/>
        </p:spPr>
        <p:txBody>
          <a:bodyPr wrap="none" rtlCol="0">
            <a:spAutoFit/>
          </a:bodyPr>
          <a:lstStyle/>
          <a:p>
            <a:r>
              <a:rPr lang="en-US" dirty="0">
                <a:solidFill>
                  <a:srgbClr val="00B0F0"/>
                </a:solidFill>
              </a:rPr>
              <a:t>Deep </a:t>
            </a:r>
          </a:p>
          <a:p>
            <a:r>
              <a:rPr lang="en-US" dirty="0">
                <a:solidFill>
                  <a:srgbClr val="00B0F0"/>
                </a:solidFill>
              </a:rPr>
              <a:t>Learning</a:t>
            </a:r>
          </a:p>
        </p:txBody>
      </p:sp>
      <p:sp>
        <p:nvSpPr>
          <p:cNvPr id="18" name="TextBox 17">
            <a:extLst>
              <a:ext uri="{FF2B5EF4-FFF2-40B4-BE49-F238E27FC236}">
                <a16:creationId xmlns:a16="http://schemas.microsoft.com/office/drawing/2014/main" id="{38D2E543-9463-7A42-AAC2-62D2B21AE859}"/>
              </a:ext>
            </a:extLst>
          </p:cNvPr>
          <p:cNvSpPr txBox="1"/>
          <p:nvPr/>
        </p:nvSpPr>
        <p:spPr>
          <a:xfrm>
            <a:off x="4392039" y="3571488"/>
            <a:ext cx="1005403" cy="646331"/>
          </a:xfrm>
          <a:prstGeom prst="rect">
            <a:avLst/>
          </a:prstGeom>
          <a:noFill/>
        </p:spPr>
        <p:txBody>
          <a:bodyPr wrap="none" rtlCol="0">
            <a:spAutoFit/>
          </a:bodyPr>
          <a:lstStyle/>
          <a:p>
            <a:r>
              <a:rPr lang="en-US" dirty="0">
                <a:solidFill>
                  <a:srgbClr val="00B0F0"/>
                </a:solidFill>
              </a:rPr>
              <a:t>Collab</a:t>
            </a:r>
          </a:p>
          <a:p>
            <a:r>
              <a:rPr lang="en-US" dirty="0">
                <a:solidFill>
                  <a:srgbClr val="00B0F0"/>
                </a:solidFill>
              </a:rPr>
              <a:t>Filtering</a:t>
            </a:r>
          </a:p>
        </p:txBody>
      </p:sp>
      <p:sp>
        <p:nvSpPr>
          <p:cNvPr id="7" name="Up Arrow 6">
            <a:extLst>
              <a:ext uri="{FF2B5EF4-FFF2-40B4-BE49-F238E27FC236}">
                <a16:creationId xmlns:a16="http://schemas.microsoft.com/office/drawing/2014/main" id="{E0CA1D95-D675-9A49-B1AB-99F9C2A0C3FC}"/>
              </a:ext>
            </a:extLst>
          </p:cNvPr>
          <p:cNvSpPr/>
          <p:nvPr/>
        </p:nvSpPr>
        <p:spPr>
          <a:xfrm>
            <a:off x="6172200" y="2666187"/>
            <a:ext cx="190500" cy="50057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 Arrow 7">
            <a:extLst>
              <a:ext uri="{FF2B5EF4-FFF2-40B4-BE49-F238E27FC236}">
                <a16:creationId xmlns:a16="http://schemas.microsoft.com/office/drawing/2014/main" id="{A9CDCCE6-08CB-714D-BF49-D90FBE5F0F44}"/>
              </a:ext>
            </a:extLst>
          </p:cNvPr>
          <p:cNvSpPr/>
          <p:nvPr/>
        </p:nvSpPr>
        <p:spPr>
          <a:xfrm>
            <a:off x="7264400" y="4217819"/>
            <a:ext cx="165100" cy="59227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629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2C37E-5DC8-D449-A74D-9722A26F2C09}"/>
              </a:ext>
            </a:extLst>
          </p:cNvPr>
          <p:cNvSpPr>
            <a:spLocks noGrp="1"/>
          </p:cNvSpPr>
          <p:nvPr>
            <p:ph type="title"/>
          </p:nvPr>
        </p:nvSpPr>
        <p:spPr/>
        <p:txBody>
          <a:bodyPr/>
          <a:lstStyle/>
          <a:p>
            <a:r>
              <a:rPr lang="en-US" dirty="0"/>
              <a:t>John Snow’s Analysis</a:t>
            </a:r>
          </a:p>
        </p:txBody>
      </p:sp>
      <p:sp>
        <p:nvSpPr>
          <p:cNvPr id="4" name="Slide Number Placeholder 3">
            <a:extLst>
              <a:ext uri="{FF2B5EF4-FFF2-40B4-BE49-F238E27FC236}">
                <a16:creationId xmlns:a16="http://schemas.microsoft.com/office/drawing/2014/main" id="{68517A21-71C8-944C-B09A-C9DA4B35F998}"/>
              </a:ext>
            </a:extLst>
          </p:cNvPr>
          <p:cNvSpPr>
            <a:spLocks noGrp="1"/>
          </p:cNvSpPr>
          <p:nvPr>
            <p:ph type="sldNum" sz="quarter" idx="12"/>
          </p:nvPr>
        </p:nvSpPr>
        <p:spPr/>
        <p:txBody>
          <a:bodyPr/>
          <a:lstStyle/>
          <a:p>
            <a:fld id="{0CFEC368-1D7A-4F81-ABF6-AE0E36BAF64C}" type="slidenum">
              <a:rPr lang="en-US" smtClean="0"/>
              <a:pPr/>
              <a:t>3</a:t>
            </a:fld>
            <a:endParaRPr lang="en-US" dirty="0"/>
          </a:p>
        </p:txBody>
      </p:sp>
      <p:pic>
        <p:nvPicPr>
          <p:cNvPr id="5" name="Picture 4">
            <a:extLst>
              <a:ext uri="{FF2B5EF4-FFF2-40B4-BE49-F238E27FC236}">
                <a16:creationId xmlns:a16="http://schemas.microsoft.com/office/drawing/2014/main" id="{C7CEAC71-1745-0242-B9C3-5E4B37B529F3}"/>
              </a:ext>
            </a:extLst>
          </p:cNvPr>
          <p:cNvPicPr>
            <a:picLocks noChangeAspect="1"/>
          </p:cNvPicPr>
          <p:nvPr/>
        </p:nvPicPr>
        <p:blipFill>
          <a:blip r:embed="rId2"/>
          <a:stretch>
            <a:fillRect/>
          </a:stretch>
        </p:blipFill>
        <p:spPr>
          <a:xfrm>
            <a:off x="1262130" y="1032216"/>
            <a:ext cx="5918579" cy="5488477"/>
          </a:xfrm>
          <a:prstGeom prst="rect">
            <a:avLst/>
          </a:prstGeom>
        </p:spPr>
      </p:pic>
      <p:sp>
        <p:nvSpPr>
          <p:cNvPr id="6" name="Rectangle 5">
            <a:extLst>
              <a:ext uri="{FF2B5EF4-FFF2-40B4-BE49-F238E27FC236}">
                <a16:creationId xmlns:a16="http://schemas.microsoft.com/office/drawing/2014/main" id="{B854B9CA-99BF-C849-8C51-4CBF0935EA42}"/>
              </a:ext>
            </a:extLst>
          </p:cNvPr>
          <p:cNvSpPr/>
          <p:nvPr/>
        </p:nvSpPr>
        <p:spPr>
          <a:xfrm>
            <a:off x="72309" y="6478165"/>
            <a:ext cx="7411791" cy="369332"/>
          </a:xfrm>
          <a:prstGeom prst="rect">
            <a:avLst/>
          </a:prstGeom>
        </p:spPr>
        <p:txBody>
          <a:bodyPr wrap="square">
            <a:spAutoFit/>
          </a:bodyPr>
          <a:lstStyle/>
          <a:p>
            <a:r>
              <a:rPr lang="en-US" dirty="0">
                <a:solidFill>
                  <a:schemeClr val="bg1"/>
                </a:solidFill>
                <a:latin typeface="Times" pitchFamily="2" charset="0"/>
              </a:rPr>
              <a:t>Mackenzie, J.  2010.  </a:t>
            </a:r>
            <a:r>
              <a:rPr lang="en-US" dirty="0">
                <a:solidFill>
                  <a:schemeClr val="bg1"/>
                </a:solidFill>
                <a:latin typeface="Times" pitchFamily="2" charset="0"/>
                <a:hlinkClick r:id="rId3">
                  <a:extLst>
                    <a:ext uri="{A12FA001-AC4F-418D-AE19-62706E023703}">
                      <ahyp:hlinkClr xmlns:ahyp="http://schemas.microsoft.com/office/drawing/2018/hyperlinkcolor" val="tx"/>
                    </a:ext>
                  </a:extLst>
                </a:hlinkClick>
              </a:rPr>
              <a:t>Mapping the 1854 London Cholera Outbreak</a:t>
            </a:r>
            <a:endParaRPr lang="en-US" b="0" i="0" dirty="0">
              <a:solidFill>
                <a:schemeClr val="bg1"/>
              </a:solidFill>
              <a:effectLst/>
              <a:latin typeface="Times" pitchFamily="2" charset="0"/>
            </a:endParaRPr>
          </a:p>
        </p:txBody>
      </p:sp>
    </p:spTree>
    <p:extLst>
      <p:ext uri="{BB962C8B-B14F-4D97-AF65-F5344CB8AC3E}">
        <p14:creationId xmlns:p14="http://schemas.microsoft.com/office/powerpoint/2010/main" val="6886243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3267E-14D1-AA47-B8C8-CB6E746F0DD3}"/>
              </a:ext>
            </a:extLst>
          </p:cNvPr>
          <p:cNvSpPr>
            <a:spLocks noGrp="1"/>
          </p:cNvSpPr>
          <p:nvPr>
            <p:ph type="title"/>
          </p:nvPr>
        </p:nvSpPr>
        <p:spPr/>
        <p:txBody>
          <a:bodyPr/>
          <a:lstStyle/>
          <a:p>
            <a:r>
              <a:rPr lang="en-US" dirty="0"/>
              <a:t>Picking the Operating Point</a:t>
            </a:r>
          </a:p>
        </p:txBody>
      </p:sp>
      <p:sp>
        <p:nvSpPr>
          <p:cNvPr id="3" name="Content Placeholder 2">
            <a:extLst>
              <a:ext uri="{FF2B5EF4-FFF2-40B4-BE49-F238E27FC236}">
                <a16:creationId xmlns:a16="http://schemas.microsoft.com/office/drawing/2014/main" id="{8EC0F26B-4F6D-9E40-921A-0341415F2EBF}"/>
              </a:ext>
            </a:extLst>
          </p:cNvPr>
          <p:cNvSpPr>
            <a:spLocks noGrp="1"/>
          </p:cNvSpPr>
          <p:nvPr>
            <p:ph idx="1"/>
          </p:nvPr>
        </p:nvSpPr>
        <p:spPr/>
        <p:txBody>
          <a:bodyPr>
            <a:normAutofit/>
          </a:bodyPr>
          <a:lstStyle/>
          <a:p>
            <a:r>
              <a:rPr lang="en-US" dirty="0"/>
              <a:t>Each ML algorithm comes with many knobs and dials</a:t>
            </a:r>
          </a:p>
          <a:p>
            <a:pPr lvl="1"/>
            <a:r>
              <a:rPr lang="en-US" dirty="0"/>
              <a:t>Aka </a:t>
            </a:r>
            <a:r>
              <a:rPr lang="en-US" dirty="0">
                <a:solidFill>
                  <a:srgbClr val="0070C0"/>
                </a:solidFill>
              </a:rPr>
              <a:t>parameters</a:t>
            </a:r>
          </a:p>
          <a:p>
            <a:pPr lvl="1"/>
            <a:endParaRPr lang="en-US" dirty="0"/>
          </a:p>
          <a:p>
            <a:r>
              <a:rPr lang="en-US" dirty="0"/>
              <a:t>Leads to important design choices</a:t>
            </a:r>
          </a:p>
          <a:p>
            <a:endParaRPr lang="en-US" dirty="0"/>
          </a:p>
          <a:p>
            <a:r>
              <a:rPr lang="en-US" dirty="0"/>
              <a:t>Let’s look at an example: how to measure accuracy</a:t>
            </a:r>
          </a:p>
          <a:p>
            <a:endParaRPr lang="en-US" dirty="0"/>
          </a:p>
        </p:txBody>
      </p:sp>
      <p:sp>
        <p:nvSpPr>
          <p:cNvPr id="4" name="Slide Number Placeholder 3">
            <a:extLst>
              <a:ext uri="{FF2B5EF4-FFF2-40B4-BE49-F238E27FC236}">
                <a16:creationId xmlns:a16="http://schemas.microsoft.com/office/drawing/2014/main" id="{381E04A2-5052-F241-BB46-E4CCC1D2BC97}"/>
              </a:ext>
            </a:extLst>
          </p:cNvPr>
          <p:cNvSpPr>
            <a:spLocks noGrp="1"/>
          </p:cNvSpPr>
          <p:nvPr>
            <p:ph type="sldNum" sz="quarter" idx="12"/>
          </p:nvPr>
        </p:nvSpPr>
        <p:spPr/>
        <p:txBody>
          <a:bodyPr/>
          <a:lstStyle/>
          <a:p>
            <a:fld id="{0CFEC368-1D7A-4F81-ABF6-AE0E36BAF64C}" type="slidenum">
              <a:rPr lang="en-US" smtClean="0"/>
              <a:pPr/>
              <a:t>30</a:t>
            </a:fld>
            <a:endParaRPr lang="en-US" dirty="0"/>
          </a:p>
        </p:txBody>
      </p:sp>
    </p:spTree>
    <p:extLst>
      <p:ext uri="{BB962C8B-B14F-4D97-AF65-F5344CB8AC3E}">
        <p14:creationId xmlns:p14="http://schemas.microsoft.com/office/powerpoint/2010/main" val="29665434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EC874-41B0-6D44-91F3-72D2B0318039}"/>
              </a:ext>
            </a:extLst>
          </p:cNvPr>
          <p:cNvSpPr>
            <a:spLocks noGrp="1"/>
          </p:cNvSpPr>
          <p:nvPr>
            <p:ph type="title"/>
          </p:nvPr>
        </p:nvSpPr>
        <p:spPr/>
        <p:txBody>
          <a:bodyPr/>
          <a:lstStyle/>
          <a:p>
            <a:r>
              <a:rPr lang="en-US" dirty="0"/>
              <a:t>Accuracy</a:t>
            </a:r>
          </a:p>
        </p:txBody>
      </p:sp>
      <p:sp>
        <p:nvSpPr>
          <p:cNvPr id="3" name="Content Placeholder 2">
            <a:extLst>
              <a:ext uri="{FF2B5EF4-FFF2-40B4-BE49-F238E27FC236}">
                <a16:creationId xmlns:a16="http://schemas.microsoft.com/office/drawing/2014/main" id="{DE9174F7-DEEF-5349-8252-9B24F1111447}"/>
              </a:ext>
            </a:extLst>
          </p:cNvPr>
          <p:cNvSpPr>
            <a:spLocks noGrp="1"/>
          </p:cNvSpPr>
          <p:nvPr>
            <p:ph idx="1"/>
          </p:nvPr>
        </p:nvSpPr>
        <p:spPr>
          <a:xfrm>
            <a:off x="321972" y="1949254"/>
            <a:ext cx="8364828" cy="3350564"/>
          </a:xfrm>
        </p:spPr>
        <p:txBody>
          <a:bodyPr>
            <a:normAutofit lnSpcReduction="10000"/>
          </a:bodyPr>
          <a:lstStyle/>
          <a:p>
            <a:pPr marL="0" indent="0">
              <a:buNone/>
            </a:pPr>
            <a:r>
              <a:rPr lang="en-US" sz="2800" dirty="0">
                <a:solidFill>
                  <a:srgbClr val="00B0F0"/>
                </a:solidFill>
              </a:rPr>
              <a:t>Accuracy = Fraction of predictions that are accurate</a:t>
            </a:r>
          </a:p>
          <a:p>
            <a:pPr marL="0" indent="0">
              <a:buNone/>
            </a:pPr>
            <a:endParaRPr lang="en-US" sz="2800" dirty="0"/>
          </a:p>
          <a:p>
            <a:r>
              <a:rPr lang="en-US" sz="2800" dirty="0"/>
              <a:t>Consider a test for a disease that affects 1% of people (binary classifier)</a:t>
            </a:r>
          </a:p>
          <a:p>
            <a:endParaRPr lang="en-US" sz="2800" dirty="0"/>
          </a:p>
          <a:p>
            <a:r>
              <a:rPr lang="en-US" sz="2800" dirty="0"/>
              <a:t>An algorithm that always predicts “No” is 99% accurate!</a:t>
            </a:r>
            <a:endParaRPr lang="en-US" sz="2000" dirty="0"/>
          </a:p>
        </p:txBody>
      </p:sp>
      <p:sp>
        <p:nvSpPr>
          <p:cNvPr id="4" name="Slide Number Placeholder 3">
            <a:extLst>
              <a:ext uri="{FF2B5EF4-FFF2-40B4-BE49-F238E27FC236}">
                <a16:creationId xmlns:a16="http://schemas.microsoft.com/office/drawing/2014/main" id="{25B59206-C5A0-6D43-81BB-10A8814092F2}"/>
              </a:ext>
            </a:extLst>
          </p:cNvPr>
          <p:cNvSpPr>
            <a:spLocks noGrp="1"/>
          </p:cNvSpPr>
          <p:nvPr>
            <p:ph type="sldNum" sz="quarter" idx="12"/>
          </p:nvPr>
        </p:nvSpPr>
        <p:spPr/>
        <p:txBody>
          <a:bodyPr/>
          <a:lstStyle/>
          <a:p>
            <a:fld id="{0CFEC368-1D7A-4F81-ABF6-AE0E36BAF64C}" type="slidenum">
              <a:rPr lang="en-US" smtClean="0"/>
              <a:pPr/>
              <a:t>31</a:t>
            </a:fld>
            <a:endParaRPr lang="en-US" dirty="0"/>
          </a:p>
        </p:txBody>
      </p:sp>
      <p:pic>
        <p:nvPicPr>
          <p:cNvPr id="6" name="Picture 5">
            <a:extLst>
              <a:ext uri="{FF2B5EF4-FFF2-40B4-BE49-F238E27FC236}">
                <a16:creationId xmlns:a16="http://schemas.microsoft.com/office/drawing/2014/main" id="{0935ECCE-557B-CA47-AC84-49FD80303F11}"/>
              </a:ext>
            </a:extLst>
          </p:cNvPr>
          <p:cNvPicPr>
            <a:picLocks noChangeAspect="1"/>
          </p:cNvPicPr>
          <p:nvPr/>
        </p:nvPicPr>
        <p:blipFill>
          <a:blip r:embed="rId2"/>
          <a:stretch>
            <a:fillRect/>
          </a:stretch>
        </p:blipFill>
        <p:spPr>
          <a:xfrm>
            <a:off x="5745650" y="105888"/>
            <a:ext cx="2392196" cy="1794147"/>
          </a:xfrm>
          <a:prstGeom prst="rect">
            <a:avLst/>
          </a:prstGeom>
        </p:spPr>
      </p:pic>
    </p:spTree>
    <p:extLst>
      <p:ext uri="{BB962C8B-B14F-4D97-AF65-F5344CB8AC3E}">
        <p14:creationId xmlns:p14="http://schemas.microsoft.com/office/powerpoint/2010/main" val="344220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FC4EA07-A43C-6B44-BAE1-1D547DA05F11}"/>
              </a:ext>
            </a:extLst>
          </p:cNvPr>
          <p:cNvSpPr/>
          <p:nvPr/>
        </p:nvSpPr>
        <p:spPr>
          <a:xfrm>
            <a:off x="2189140" y="1468192"/>
            <a:ext cx="2021983" cy="31038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C1B42EE-E6F9-7640-BD68-3A7EC459D9B1}"/>
              </a:ext>
            </a:extLst>
          </p:cNvPr>
          <p:cNvSpPr/>
          <p:nvPr/>
        </p:nvSpPr>
        <p:spPr>
          <a:xfrm>
            <a:off x="4198513" y="1468192"/>
            <a:ext cx="2021983" cy="3103808"/>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13AE817A-A41B-0743-97C1-91E0FFE14D65}"/>
              </a:ext>
            </a:extLst>
          </p:cNvPr>
          <p:cNvSpPr/>
          <p:nvPr/>
        </p:nvSpPr>
        <p:spPr>
          <a:xfrm>
            <a:off x="2517820" y="2290292"/>
            <a:ext cx="2397615" cy="1533398"/>
          </a:xfrm>
          <a:prstGeom prst="ellipse">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52D2D3F-FA59-2A4E-B822-1862213FDD22}"/>
              </a:ext>
            </a:extLst>
          </p:cNvPr>
          <p:cNvSpPr/>
          <p:nvPr/>
        </p:nvSpPr>
        <p:spPr>
          <a:xfrm>
            <a:off x="2588653" y="1854558"/>
            <a:ext cx="77274" cy="7727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B9291F5-3827-C141-BC65-8D9316DC10F0}"/>
              </a:ext>
            </a:extLst>
          </p:cNvPr>
          <p:cNvSpPr/>
          <p:nvPr/>
        </p:nvSpPr>
        <p:spPr>
          <a:xfrm>
            <a:off x="3335628" y="2001593"/>
            <a:ext cx="77274" cy="7727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D9374FC-064D-D047-911D-5B05DBADEDDB}"/>
              </a:ext>
            </a:extLst>
          </p:cNvPr>
          <p:cNvSpPr/>
          <p:nvPr/>
        </p:nvSpPr>
        <p:spPr>
          <a:xfrm>
            <a:off x="2811886" y="2616558"/>
            <a:ext cx="77274" cy="7727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D3CFC50-B0CB-8045-9AA6-FC8FA489690E}"/>
              </a:ext>
            </a:extLst>
          </p:cNvPr>
          <p:cNvSpPr/>
          <p:nvPr/>
        </p:nvSpPr>
        <p:spPr>
          <a:xfrm>
            <a:off x="3079121" y="2981459"/>
            <a:ext cx="77274" cy="7727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560FD53-3568-3443-A086-675A478710E0}"/>
              </a:ext>
            </a:extLst>
          </p:cNvPr>
          <p:cNvSpPr/>
          <p:nvPr/>
        </p:nvSpPr>
        <p:spPr>
          <a:xfrm>
            <a:off x="3198253" y="2464158"/>
            <a:ext cx="77274" cy="7727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12A70AD-06AF-294E-9711-B162A7E6CCFF}"/>
              </a:ext>
            </a:extLst>
          </p:cNvPr>
          <p:cNvSpPr/>
          <p:nvPr/>
        </p:nvSpPr>
        <p:spPr>
          <a:xfrm>
            <a:off x="3363532" y="3429000"/>
            <a:ext cx="77274" cy="7727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099C103-D606-3E48-B2E1-572930FE28CB}"/>
              </a:ext>
            </a:extLst>
          </p:cNvPr>
          <p:cNvSpPr/>
          <p:nvPr/>
        </p:nvSpPr>
        <p:spPr>
          <a:xfrm>
            <a:off x="3655453" y="2577921"/>
            <a:ext cx="77274" cy="7727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2282BDD-BB97-E24E-AADC-CF6FA8ADDCDB}"/>
              </a:ext>
            </a:extLst>
          </p:cNvPr>
          <p:cNvSpPr/>
          <p:nvPr/>
        </p:nvSpPr>
        <p:spPr>
          <a:xfrm>
            <a:off x="3655453" y="2921358"/>
            <a:ext cx="77274" cy="7727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6F8D9B7-FAFC-1046-B17E-7693D66E9A55}"/>
              </a:ext>
            </a:extLst>
          </p:cNvPr>
          <p:cNvSpPr/>
          <p:nvPr/>
        </p:nvSpPr>
        <p:spPr>
          <a:xfrm>
            <a:off x="3807853" y="2730321"/>
            <a:ext cx="77274" cy="7727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CD4173C-E671-4140-BABA-B5EEDB3E3C84}"/>
              </a:ext>
            </a:extLst>
          </p:cNvPr>
          <p:cNvSpPr/>
          <p:nvPr/>
        </p:nvSpPr>
        <p:spPr>
          <a:xfrm>
            <a:off x="2786128" y="3746417"/>
            <a:ext cx="77274" cy="7727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58B0DC7-3B58-2647-BE99-32298F0C5671}"/>
              </a:ext>
            </a:extLst>
          </p:cNvPr>
          <p:cNvSpPr/>
          <p:nvPr/>
        </p:nvSpPr>
        <p:spPr>
          <a:xfrm>
            <a:off x="2367565" y="3070537"/>
            <a:ext cx="77274" cy="7727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8C0CA71-F04E-694A-91E2-183202937606}"/>
              </a:ext>
            </a:extLst>
          </p:cNvPr>
          <p:cNvSpPr/>
          <p:nvPr/>
        </p:nvSpPr>
        <p:spPr>
          <a:xfrm>
            <a:off x="4359498" y="3429000"/>
            <a:ext cx="77274" cy="7727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76D19F1-5AF6-F34B-8FC1-8C388FF9E2A0}"/>
              </a:ext>
            </a:extLst>
          </p:cNvPr>
          <p:cNvSpPr/>
          <p:nvPr/>
        </p:nvSpPr>
        <p:spPr>
          <a:xfrm>
            <a:off x="5029201" y="2290292"/>
            <a:ext cx="77274" cy="7727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52B01C2-DB2A-484F-8949-8395FAF1CD8B}"/>
              </a:ext>
            </a:extLst>
          </p:cNvPr>
          <p:cNvSpPr/>
          <p:nvPr/>
        </p:nvSpPr>
        <p:spPr>
          <a:xfrm>
            <a:off x="4346620" y="2500648"/>
            <a:ext cx="77274" cy="7727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3BC536E-436C-DA46-B0EC-E7A761466800}"/>
              </a:ext>
            </a:extLst>
          </p:cNvPr>
          <p:cNvSpPr/>
          <p:nvPr/>
        </p:nvSpPr>
        <p:spPr>
          <a:xfrm>
            <a:off x="4675031" y="3109173"/>
            <a:ext cx="77274" cy="7727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FA03BBF-2B83-774F-8291-C778A2A23CC9}"/>
              </a:ext>
            </a:extLst>
          </p:cNvPr>
          <p:cNvSpPr/>
          <p:nvPr/>
        </p:nvSpPr>
        <p:spPr>
          <a:xfrm>
            <a:off x="4332131" y="2943895"/>
            <a:ext cx="77274" cy="7727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63E56F7B-5A5E-1D4B-B383-8B07A0B4B115}"/>
              </a:ext>
            </a:extLst>
          </p:cNvPr>
          <p:cNvSpPr/>
          <p:nvPr/>
        </p:nvSpPr>
        <p:spPr>
          <a:xfrm>
            <a:off x="4125532" y="4191000"/>
            <a:ext cx="77274" cy="7727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A34A5F5-572E-D54F-B9C1-9668D64FA7BD}"/>
              </a:ext>
            </a:extLst>
          </p:cNvPr>
          <p:cNvSpPr/>
          <p:nvPr/>
        </p:nvSpPr>
        <p:spPr>
          <a:xfrm>
            <a:off x="4277932" y="4343400"/>
            <a:ext cx="77274" cy="7727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970D6D2-3F3F-F341-BA4D-12B222F9337F}"/>
              </a:ext>
            </a:extLst>
          </p:cNvPr>
          <p:cNvSpPr/>
          <p:nvPr/>
        </p:nvSpPr>
        <p:spPr>
          <a:xfrm>
            <a:off x="4838161" y="3574958"/>
            <a:ext cx="77274" cy="7727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6FA1D3F-2921-0E41-B45B-8D4FB69756DA}"/>
              </a:ext>
            </a:extLst>
          </p:cNvPr>
          <p:cNvSpPr/>
          <p:nvPr/>
        </p:nvSpPr>
        <p:spPr>
          <a:xfrm>
            <a:off x="5205210" y="3226157"/>
            <a:ext cx="77274" cy="7727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BD2CDBF-500F-A94C-AB76-76AEB34418AC}"/>
              </a:ext>
            </a:extLst>
          </p:cNvPr>
          <p:cNvSpPr/>
          <p:nvPr/>
        </p:nvSpPr>
        <p:spPr>
          <a:xfrm>
            <a:off x="5084873" y="4104068"/>
            <a:ext cx="77274" cy="7727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692F5B6A-C48F-7040-AD29-F27F732B2283}"/>
              </a:ext>
            </a:extLst>
          </p:cNvPr>
          <p:cNvSpPr/>
          <p:nvPr/>
        </p:nvSpPr>
        <p:spPr>
          <a:xfrm>
            <a:off x="5510010" y="3530957"/>
            <a:ext cx="77274" cy="7727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AB93D139-89A4-CE45-857C-26F6B2E2C6E2}"/>
              </a:ext>
            </a:extLst>
          </p:cNvPr>
          <p:cNvSpPr/>
          <p:nvPr/>
        </p:nvSpPr>
        <p:spPr>
          <a:xfrm>
            <a:off x="5971502" y="3226157"/>
            <a:ext cx="77274" cy="7727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9F34C894-179A-1F48-996C-7F37A887035C}"/>
              </a:ext>
            </a:extLst>
          </p:cNvPr>
          <p:cNvSpPr/>
          <p:nvPr/>
        </p:nvSpPr>
        <p:spPr>
          <a:xfrm>
            <a:off x="5404833" y="2760370"/>
            <a:ext cx="77274" cy="7727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4646148-5008-5C43-9126-A780FFDA71CC}"/>
              </a:ext>
            </a:extLst>
          </p:cNvPr>
          <p:cNvSpPr/>
          <p:nvPr/>
        </p:nvSpPr>
        <p:spPr>
          <a:xfrm>
            <a:off x="4705083" y="1803042"/>
            <a:ext cx="77274" cy="7727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E68BCFCE-95AD-9A4B-B8D2-96C9F08773BD}"/>
              </a:ext>
            </a:extLst>
          </p:cNvPr>
          <p:cNvSpPr/>
          <p:nvPr/>
        </p:nvSpPr>
        <p:spPr>
          <a:xfrm>
            <a:off x="5329706" y="2037008"/>
            <a:ext cx="77274" cy="7727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D3D92E4-AAD5-E84C-83DA-BD6ED10089C6}"/>
              </a:ext>
            </a:extLst>
          </p:cNvPr>
          <p:cNvSpPr/>
          <p:nvPr/>
        </p:nvSpPr>
        <p:spPr>
          <a:xfrm>
            <a:off x="4803820" y="2957848"/>
            <a:ext cx="77274" cy="77273"/>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BCDA2A-A577-D04B-8445-4A3287CDA608}"/>
              </a:ext>
            </a:extLst>
          </p:cNvPr>
          <p:cNvSpPr>
            <a:spLocks noGrp="1"/>
          </p:cNvSpPr>
          <p:nvPr>
            <p:ph type="title"/>
          </p:nvPr>
        </p:nvSpPr>
        <p:spPr/>
        <p:txBody>
          <a:bodyPr/>
          <a:lstStyle/>
          <a:p>
            <a:r>
              <a:rPr lang="en-US" dirty="0"/>
              <a:t>Positives and Negatives</a:t>
            </a:r>
          </a:p>
        </p:txBody>
      </p:sp>
      <p:sp>
        <p:nvSpPr>
          <p:cNvPr id="4" name="Slide Number Placeholder 3">
            <a:extLst>
              <a:ext uri="{FF2B5EF4-FFF2-40B4-BE49-F238E27FC236}">
                <a16:creationId xmlns:a16="http://schemas.microsoft.com/office/drawing/2014/main" id="{4F643172-DC27-A140-B61D-74C542376AAF}"/>
              </a:ext>
            </a:extLst>
          </p:cNvPr>
          <p:cNvSpPr>
            <a:spLocks noGrp="1"/>
          </p:cNvSpPr>
          <p:nvPr>
            <p:ph type="sldNum" sz="quarter" idx="12"/>
          </p:nvPr>
        </p:nvSpPr>
        <p:spPr/>
        <p:txBody>
          <a:bodyPr/>
          <a:lstStyle/>
          <a:p>
            <a:fld id="{0CFEC368-1D7A-4F81-ABF6-AE0E36BAF64C}" type="slidenum">
              <a:rPr lang="en-US" smtClean="0"/>
              <a:pPr/>
              <a:t>32</a:t>
            </a:fld>
            <a:endParaRPr lang="en-US" dirty="0"/>
          </a:p>
        </p:txBody>
      </p:sp>
      <p:sp>
        <p:nvSpPr>
          <p:cNvPr id="35" name="TextBox 34">
            <a:extLst>
              <a:ext uri="{FF2B5EF4-FFF2-40B4-BE49-F238E27FC236}">
                <a16:creationId xmlns:a16="http://schemas.microsoft.com/office/drawing/2014/main" id="{208FA4E6-80FA-3441-B397-1F2C3A91AD58}"/>
              </a:ext>
            </a:extLst>
          </p:cNvPr>
          <p:cNvSpPr txBox="1"/>
          <p:nvPr/>
        </p:nvSpPr>
        <p:spPr>
          <a:xfrm>
            <a:off x="592428" y="2001593"/>
            <a:ext cx="1522596" cy="369332"/>
          </a:xfrm>
          <a:prstGeom prst="rect">
            <a:avLst/>
          </a:prstGeom>
          <a:noFill/>
        </p:spPr>
        <p:txBody>
          <a:bodyPr wrap="none" rtlCol="0">
            <a:spAutoFit/>
          </a:bodyPr>
          <a:lstStyle/>
          <a:p>
            <a:r>
              <a:rPr lang="en-US" dirty="0"/>
              <a:t>True Positive</a:t>
            </a:r>
          </a:p>
        </p:txBody>
      </p:sp>
      <p:sp>
        <p:nvSpPr>
          <p:cNvPr id="36" name="TextBox 35">
            <a:extLst>
              <a:ext uri="{FF2B5EF4-FFF2-40B4-BE49-F238E27FC236}">
                <a16:creationId xmlns:a16="http://schemas.microsoft.com/office/drawing/2014/main" id="{F9E63241-B355-D342-95C5-1B8A672D838C}"/>
              </a:ext>
            </a:extLst>
          </p:cNvPr>
          <p:cNvSpPr txBox="1"/>
          <p:nvPr/>
        </p:nvSpPr>
        <p:spPr>
          <a:xfrm>
            <a:off x="6271709" y="1998233"/>
            <a:ext cx="1625188" cy="369332"/>
          </a:xfrm>
          <a:prstGeom prst="rect">
            <a:avLst/>
          </a:prstGeom>
          <a:noFill/>
        </p:spPr>
        <p:txBody>
          <a:bodyPr wrap="none" rtlCol="0">
            <a:spAutoFit/>
          </a:bodyPr>
          <a:lstStyle/>
          <a:p>
            <a:r>
              <a:rPr lang="en-US" dirty="0"/>
              <a:t>True Negative</a:t>
            </a:r>
          </a:p>
        </p:txBody>
      </p:sp>
      <p:sp>
        <p:nvSpPr>
          <p:cNvPr id="37" name="TextBox 36">
            <a:extLst>
              <a:ext uri="{FF2B5EF4-FFF2-40B4-BE49-F238E27FC236}">
                <a16:creationId xmlns:a16="http://schemas.microsoft.com/office/drawing/2014/main" id="{C0F5878D-92F3-9A42-A6A8-9E3224C1826D}"/>
              </a:ext>
            </a:extLst>
          </p:cNvPr>
          <p:cNvSpPr txBox="1"/>
          <p:nvPr/>
        </p:nvSpPr>
        <p:spPr>
          <a:xfrm>
            <a:off x="465591" y="3833149"/>
            <a:ext cx="1723549" cy="369332"/>
          </a:xfrm>
          <a:prstGeom prst="rect">
            <a:avLst/>
          </a:prstGeom>
          <a:noFill/>
        </p:spPr>
        <p:txBody>
          <a:bodyPr wrap="none" rtlCol="0">
            <a:spAutoFit/>
          </a:bodyPr>
          <a:lstStyle/>
          <a:p>
            <a:r>
              <a:rPr lang="en-US" dirty="0"/>
              <a:t>False Negative</a:t>
            </a:r>
          </a:p>
        </p:txBody>
      </p:sp>
      <p:sp>
        <p:nvSpPr>
          <p:cNvPr id="38" name="TextBox 37">
            <a:extLst>
              <a:ext uri="{FF2B5EF4-FFF2-40B4-BE49-F238E27FC236}">
                <a16:creationId xmlns:a16="http://schemas.microsoft.com/office/drawing/2014/main" id="{242F3124-E681-4C42-8A6C-EF27A9B0162D}"/>
              </a:ext>
            </a:extLst>
          </p:cNvPr>
          <p:cNvSpPr txBox="1"/>
          <p:nvPr/>
        </p:nvSpPr>
        <p:spPr>
          <a:xfrm>
            <a:off x="6269330" y="3833149"/>
            <a:ext cx="1620957" cy="369332"/>
          </a:xfrm>
          <a:prstGeom prst="rect">
            <a:avLst/>
          </a:prstGeom>
          <a:noFill/>
        </p:spPr>
        <p:txBody>
          <a:bodyPr wrap="none" rtlCol="0">
            <a:spAutoFit/>
          </a:bodyPr>
          <a:lstStyle/>
          <a:p>
            <a:r>
              <a:rPr lang="en-US" dirty="0"/>
              <a:t>False Positive</a:t>
            </a:r>
          </a:p>
        </p:txBody>
      </p:sp>
      <p:cxnSp>
        <p:nvCxnSpPr>
          <p:cNvPr id="40" name="Straight Arrow Connector 39">
            <a:extLst>
              <a:ext uri="{FF2B5EF4-FFF2-40B4-BE49-F238E27FC236}">
                <a16:creationId xmlns:a16="http://schemas.microsoft.com/office/drawing/2014/main" id="{BE6F8BBA-6796-7D45-A315-D3231E00B4A8}"/>
              </a:ext>
            </a:extLst>
          </p:cNvPr>
          <p:cNvCxnSpPr>
            <a:stCxn id="35" idx="2"/>
            <a:endCxn id="14" idx="2"/>
          </p:cNvCxnSpPr>
          <p:nvPr/>
        </p:nvCxnSpPr>
        <p:spPr>
          <a:xfrm>
            <a:off x="1353726" y="2370925"/>
            <a:ext cx="2301727" cy="58907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6E92F833-76E5-3345-BD9D-1EB34F449EBA}"/>
              </a:ext>
            </a:extLst>
          </p:cNvPr>
          <p:cNvCxnSpPr>
            <a:stCxn id="37" idx="0"/>
            <a:endCxn id="17" idx="3"/>
          </p:cNvCxnSpPr>
          <p:nvPr/>
        </p:nvCxnSpPr>
        <p:spPr>
          <a:xfrm flipV="1">
            <a:off x="1327366" y="3136494"/>
            <a:ext cx="1051516" cy="69665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693BDB1-B537-5E45-8011-C3E25C712244}"/>
              </a:ext>
            </a:extLst>
          </p:cNvPr>
          <p:cNvCxnSpPr>
            <a:stCxn id="36" idx="2"/>
            <a:endCxn id="30" idx="7"/>
          </p:cNvCxnSpPr>
          <p:nvPr/>
        </p:nvCxnSpPr>
        <p:spPr>
          <a:xfrm flipH="1">
            <a:off x="5470790" y="2367565"/>
            <a:ext cx="1613513" cy="40412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EF73AF7C-C3E4-6A4F-8F1A-705DF8DF7018}"/>
              </a:ext>
            </a:extLst>
          </p:cNvPr>
          <p:cNvCxnSpPr>
            <a:stCxn id="38" idx="0"/>
          </p:cNvCxnSpPr>
          <p:nvPr/>
        </p:nvCxnSpPr>
        <p:spPr>
          <a:xfrm flipH="1" flipV="1">
            <a:off x="4743720" y="3226157"/>
            <a:ext cx="2336089" cy="60699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26A318F5-3E16-A24C-8522-7394E7E4175D}"/>
              </a:ext>
            </a:extLst>
          </p:cNvPr>
          <p:cNvSpPr txBox="1"/>
          <p:nvPr/>
        </p:nvSpPr>
        <p:spPr>
          <a:xfrm>
            <a:off x="1120462" y="5370490"/>
            <a:ext cx="6481583" cy="400110"/>
          </a:xfrm>
          <a:prstGeom prst="rect">
            <a:avLst/>
          </a:prstGeom>
          <a:noFill/>
        </p:spPr>
        <p:txBody>
          <a:bodyPr wrap="none" rtlCol="0">
            <a:spAutoFit/>
          </a:bodyPr>
          <a:lstStyle/>
          <a:p>
            <a:r>
              <a:rPr lang="en-US" sz="2000" dirty="0">
                <a:solidFill>
                  <a:srgbClr val="00B0F0"/>
                </a:solidFill>
              </a:rPr>
              <a:t>Key measures: True Positive Rate, False Positive Rate </a:t>
            </a:r>
          </a:p>
        </p:txBody>
      </p:sp>
    </p:spTree>
    <p:extLst>
      <p:ext uri="{BB962C8B-B14F-4D97-AF65-F5344CB8AC3E}">
        <p14:creationId xmlns:p14="http://schemas.microsoft.com/office/powerpoint/2010/main" val="280164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6" grpId="0"/>
      <p:bldP spid="37" grpId="0"/>
      <p:bldP spid="38" grpId="0"/>
      <p:bldP spid="4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D8406-3D90-DF45-84D7-EC78692E508B}"/>
              </a:ext>
            </a:extLst>
          </p:cNvPr>
          <p:cNvSpPr>
            <a:spLocks noGrp="1"/>
          </p:cNvSpPr>
          <p:nvPr>
            <p:ph type="title"/>
          </p:nvPr>
        </p:nvSpPr>
        <p:spPr/>
        <p:txBody>
          <a:bodyPr/>
          <a:lstStyle/>
          <a:p>
            <a:r>
              <a:rPr lang="en-US" dirty="0"/>
              <a:t>Confusion Matrix</a:t>
            </a:r>
          </a:p>
        </p:txBody>
      </p:sp>
      <p:sp>
        <p:nvSpPr>
          <p:cNvPr id="4" name="Slide Number Placeholder 3">
            <a:extLst>
              <a:ext uri="{FF2B5EF4-FFF2-40B4-BE49-F238E27FC236}">
                <a16:creationId xmlns:a16="http://schemas.microsoft.com/office/drawing/2014/main" id="{2F469E6E-5249-034D-9B90-046CD6E7C83C}"/>
              </a:ext>
            </a:extLst>
          </p:cNvPr>
          <p:cNvSpPr>
            <a:spLocks noGrp="1"/>
          </p:cNvSpPr>
          <p:nvPr>
            <p:ph type="sldNum" sz="quarter" idx="12"/>
          </p:nvPr>
        </p:nvSpPr>
        <p:spPr/>
        <p:txBody>
          <a:bodyPr/>
          <a:lstStyle/>
          <a:p>
            <a:fld id="{0CFEC368-1D7A-4F81-ABF6-AE0E36BAF64C}" type="slidenum">
              <a:rPr lang="en-US" smtClean="0"/>
              <a:pPr/>
              <a:t>33</a:t>
            </a:fld>
            <a:endParaRPr lang="en-US" dirty="0"/>
          </a:p>
        </p:txBody>
      </p:sp>
      <p:graphicFrame>
        <p:nvGraphicFramePr>
          <p:cNvPr id="8" name="Content Placeholder 7">
            <a:extLst>
              <a:ext uri="{FF2B5EF4-FFF2-40B4-BE49-F238E27FC236}">
                <a16:creationId xmlns:a16="http://schemas.microsoft.com/office/drawing/2014/main" id="{38DA5EE1-7E32-8E47-BF89-B3383DA83807}"/>
              </a:ext>
            </a:extLst>
          </p:cNvPr>
          <p:cNvGraphicFramePr>
            <a:graphicFrameLocks noGrp="1"/>
          </p:cNvGraphicFramePr>
          <p:nvPr>
            <p:ph idx="1"/>
            <p:extLst>
              <p:ext uri="{D42A27DB-BD31-4B8C-83A1-F6EECF244321}">
                <p14:modId xmlns:p14="http://schemas.microsoft.com/office/powerpoint/2010/main" val="2307393396"/>
              </p:ext>
            </p:extLst>
          </p:nvPr>
        </p:nvGraphicFramePr>
        <p:xfrm>
          <a:off x="2723882" y="1514988"/>
          <a:ext cx="3316311" cy="3288831"/>
        </p:xfrm>
        <a:graphic>
          <a:graphicData uri="http://schemas.openxmlformats.org/drawingml/2006/table">
            <a:tbl>
              <a:tblPr firstRow="1" firstCol="1" bandRow="1">
                <a:tableStyleId>{5C22544A-7EE6-4342-B048-85BDC9FD1C3A}</a:tableStyleId>
              </a:tblPr>
              <a:tblGrid>
                <a:gridCol w="1105437">
                  <a:extLst>
                    <a:ext uri="{9D8B030D-6E8A-4147-A177-3AD203B41FA5}">
                      <a16:colId xmlns:a16="http://schemas.microsoft.com/office/drawing/2014/main" val="877676526"/>
                    </a:ext>
                  </a:extLst>
                </a:gridCol>
                <a:gridCol w="1105437">
                  <a:extLst>
                    <a:ext uri="{9D8B030D-6E8A-4147-A177-3AD203B41FA5}">
                      <a16:colId xmlns:a16="http://schemas.microsoft.com/office/drawing/2014/main" val="1262284276"/>
                    </a:ext>
                  </a:extLst>
                </a:gridCol>
                <a:gridCol w="1105437">
                  <a:extLst>
                    <a:ext uri="{9D8B030D-6E8A-4147-A177-3AD203B41FA5}">
                      <a16:colId xmlns:a16="http://schemas.microsoft.com/office/drawing/2014/main" val="2581082365"/>
                    </a:ext>
                  </a:extLst>
                </a:gridCol>
              </a:tblGrid>
              <a:tr h="1096277">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724086833"/>
                  </a:ext>
                </a:extLst>
              </a:tr>
              <a:tr h="1096277">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992428304"/>
                  </a:ext>
                </a:extLst>
              </a:tr>
              <a:tr h="1096277">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592033303"/>
                  </a:ext>
                </a:extLst>
              </a:tr>
            </a:tbl>
          </a:graphicData>
        </a:graphic>
      </p:graphicFrame>
      <p:sp>
        <p:nvSpPr>
          <p:cNvPr id="9" name="TextBox 8">
            <a:extLst>
              <a:ext uri="{FF2B5EF4-FFF2-40B4-BE49-F238E27FC236}">
                <a16:creationId xmlns:a16="http://schemas.microsoft.com/office/drawing/2014/main" id="{3FF4DA12-E6BD-DD47-8B44-505523C78E2F}"/>
              </a:ext>
            </a:extLst>
          </p:cNvPr>
          <p:cNvSpPr txBox="1"/>
          <p:nvPr/>
        </p:nvSpPr>
        <p:spPr>
          <a:xfrm>
            <a:off x="3600804" y="1064779"/>
            <a:ext cx="1891480" cy="461665"/>
          </a:xfrm>
          <a:prstGeom prst="rect">
            <a:avLst/>
          </a:prstGeom>
          <a:noFill/>
        </p:spPr>
        <p:txBody>
          <a:bodyPr wrap="none" rtlCol="0">
            <a:spAutoFit/>
          </a:bodyPr>
          <a:lstStyle/>
          <a:p>
            <a:r>
              <a:rPr lang="en-US" sz="2400" dirty="0">
                <a:solidFill>
                  <a:srgbClr val="00B0F0"/>
                </a:solidFill>
              </a:rPr>
              <a:t>Actual Value</a:t>
            </a:r>
          </a:p>
        </p:txBody>
      </p:sp>
      <p:sp>
        <p:nvSpPr>
          <p:cNvPr id="10" name="TextBox 9">
            <a:extLst>
              <a:ext uri="{FF2B5EF4-FFF2-40B4-BE49-F238E27FC236}">
                <a16:creationId xmlns:a16="http://schemas.microsoft.com/office/drawing/2014/main" id="{07D16BEE-F89D-034E-B9B4-4221F4CD5C24}"/>
              </a:ext>
            </a:extLst>
          </p:cNvPr>
          <p:cNvSpPr txBox="1"/>
          <p:nvPr/>
        </p:nvSpPr>
        <p:spPr>
          <a:xfrm>
            <a:off x="398954" y="2936927"/>
            <a:ext cx="2337115" cy="461665"/>
          </a:xfrm>
          <a:prstGeom prst="rect">
            <a:avLst/>
          </a:prstGeom>
          <a:noFill/>
        </p:spPr>
        <p:txBody>
          <a:bodyPr wrap="none" rtlCol="0">
            <a:spAutoFit/>
          </a:bodyPr>
          <a:lstStyle/>
          <a:p>
            <a:r>
              <a:rPr lang="en-US" sz="2400" dirty="0">
                <a:solidFill>
                  <a:srgbClr val="00B0F0"/>
                </a:solidFill>
              </a:rPr>
              <a:t>Predicted Value</a:t>
            </a:r>
          </a:p>
        </p:txBody>
      </p:sp>
      <p:sp>
        <p:nvSpPr>
          <p:cNvPr id="11" name="TextBox 10">
            <a:extLst>
              <a:ext uri="{FF2B5EF4-FFF2-40B4-BE49-F238E27FC236}">
                <a16:creationId xmlns:a16="http://schemas.microsoft.com/office/drawing/2014/main" id="{12A93EFB-C7DE-734C-8954-7F7236BDF920}"/>
              </a:ext>
            </a:extLst>
          </p:cNvPr>
          <p:cNvSpPr txBox="1"/>
          <p:nvPr/>
        </p:nvSpPr>
        <p:spPr>
          <a:xfrm>
            <a:off x="4285955" y="1931831"/>
            <a:ext cx="364202" cy="461665"/>
          </a:xfrm>
          <a:prstGeom prst="rect">
            <a:avLst/>
          </a:prstGeom>
          <a:noFill/>
        </p:spPr>
        <p:txBody>
          <a:bodyPr wrap="none" rtlCol="0">
            <a:spAutoFit/>
          </a:bodyPr>
          <a:lstStyle/>
          <a:p>
            <a:r>
              <a:rPr lang="en-US" sz="2400" b="1" dirty="0"/>
              <a:t>+</a:t>
            </a:r>
          </a:p>
        </p:txBody>
      </p:sp>
      <p:sp>
        <p:nvSpPr>
          <p:cNvPr id="12" name="TextBox 11">
            <a:extLst>
              <a:ext uri="{FF2B5EF4-FFF2-40B4-BE49-F238E27FC236}">
                <a16:creationId xmlns:a16="http://schemas.microsoft.com/office/drawing/2014/main" id="{564AB7B8-3FB3-F941-8DF2-9AADB42C4972}"/>
              </a:ext>
            </a:extLst>
          </p:cNvPr>
          <p:cNvSpPr txBox="1"/>
          <p:nvPr/>
        </p:nvSpPr>
        <p:spPr>
          <a:xfrm>
            <a:off x="5318975" y="1906073"/>
            <a:ext cx="287258" cy="461665"/>
          </a:xfrm>
          <a:prstGeom prst="rect">
            <a:avLst/>
          </a:prstGeom>
          <a:noFill/>
        </p:spPr>
        <p:txBody>
          <a:bodyPr wrap="none" rtlCol="0">
            <a:spAutoFit/>
          </a:bodyPr>
          <a:lstStyle/>
          <a:p>
            <a:r>
              <a:rPr lang="en-US" sz="2400" b="1" dirty="0"/>
              <a:t>-</a:t>
            </a:r>
          </a:p>
        </p:txBody>
      </p:sp>
      <p:sp>
        <p:nvSpPr>
          <p:cNvPr id="14" name="TextBox 13">
            <a:extLst>
              <a:ext uri="{FF2B5EF4-FFF2-40B4-BE49-F238E27FC236}">
                <a16:creationId xmlns:a16="http://schemas.microsoft.com/office/drawing/2014/main" id="{678DB5CD-2B24-3346-BE9F-1CA7E8B15278}"/>
              </a:ext>
            </a:extLst>
          </p:cNvPr>
          <p:cNvSpPr txBox="1"/>
          <p:nvPr/>
        </p:nvSpPr>
        <p:spPr>
          <a:xfrm>
            <a:off x="3129566" y="3057191"/>
            <a:ext cx="364202" cy="461665"/>
          </a:xfrm>
          <a:prstGeom prst="rect">
            <a:avLst/>
          </a:prstGeom>
          <a:noFill/>
        </p:spPr>
        <p:txBody>
          <a:bodyPr wrap="none" rtlCol="0">
            <a:spAutoFit/>
          </a:bodyPr>
          <a:lstStyle/>
          <a:p>
            <a:r>
              <a:rPr lang="en-US" sz="2400" b="1" dirty="0"/>
              <a:t>+</a:t>
            </a:r>
          </a:p>
        </p:txBody>
      </p:sp>
      <p:sp>
        <p:nvSpPr>
          <p:cNvPr id="15" name="TextBox 14">
            <a:extLst>
              <a:ext uri="{FF2B5EF4-FFF2-40B4-BE49-F238E27FC236}">
                <a16:creationId xmlns:a16="http://schemas.microsoft.com/office/drawing/2014/main" id="{F201D5D1-5CF7-EC4B-865F-78287C29C702}"/>
              </a:ext>
            </a:extLst>
          </p:cNvPr>
          <p:cNvSpPr txBox="1"/>
          <p:nvPr/>
        </p:nvSpPr>
        <p:spPr>
          <a:xfrm>
            <a:off x="3158420" y="4095482"/>
            <a:ext cx="287258" cy="461665"/>
          </a:xfrm>
          <a:prstGeom prst="rect">
            <a:avLst/>
          </a:prstGeom>
          <a:noFill/>
        </p:spPr>
        <p:txBody>
          <a:bodyPr wrap="none" rtlCol="0">
            <a:spAutoFit/>
          </a:bodyPr>
          <a:lstStyle/>
          <a:p>
            <a:r>
              <a:rPr lang="en-US" sz="2400" b="1" dirty="0"/>
              <a:t>-</a:t>
            </a:r>
          </a:p>
        </p:txBody>
      </p:sp>
      <p:sp>
        <p:nvSpPr>
          <p:cNvPr id="16" name="TextBox 15">
            <a:extLst>
              <a:ext uri="{FF2B5EF4-FFF2-40B4-BE49-F238E27FC236}">
                <a16:creationId xmlns:a16="http://schemas.microsoft.com/office/drawing/2014/main" id="{1B75E952-9921-8245-AFD4-017941FAB76A}"/>
              </a:ext>
            </a:extLst>
          </p:cNvPr>
          <p:cNvSpPr txBox="1"/>
          <p:nvPr/>
        </p:nvSpPr>
        <p:spPr>
          <a:xfrm>
            <a:off x="4092382" y="3044659"/>
            <a:ext cx="479618" cy="369332"/>
          </a:xfrm>
          <a:prstGeom prst="rect">
            <a:avLst/>
          </a:prstGeom>
          <a:noFill/>
        </p:spPr>
        <p:txBody>
          <a:bodyPr wrap="none" rtlCol="0">
            <a:spAutoFit/>
          </a:bodyPr>
          <a:lstStyle/>
          <a:p>
            <a:r>
              <a:rPr lang="en-US" dirty="0"/>
              <a:t>TP</a:t>
            </a:r>
          </a:p>
        </p:txBody>
      </p:sp>
      <p:sp>
        <p:nvSpPr>
          <p:cNvPr id="18" name="TextBox 17">
            <a:extLst>
              <a:ext uri="{FF2B5EF4-FFF2-40B4-BE49-F238E27FC236}">
                <a16:creationId xmlns:a16="http://schemas.microsoft.com/office/drawing/2014/main" id="{D3CAE8E3-70EE-BD43-A76E-7EC9D2CE1FAC}"/>
              </a:ext>
            </a:extLst>
          </p:cNvPr>
          <p:cNvSpPr txBox="1"/>
          <p:nvPr/>
        </p:nvSpPr>
        <p:spPr>
          <a:xfrm>
            <a:off x="5126615" y="3057191"/>
            <a:ext cx="479618" cy="369332"/>
          </a:xfrm>
          <a:prstGeom prst="rect">
            <a:avLst/>
          </a:prstGeom>
          <a:noFill/>
        </p:spPr>
        <p:txBody>
          <a:bodyPr wrap="none" rtlCol="0">
            <a:spAutoFit/>
          </a:bodyPr>
          <a:lstStyle/>
          <a:p>
            <a:r>
              <a:rPr lang="en-US" dirty="0"/>
              <a:t>FP</a:t>
            </a:r>
          </a:p>
        </p:txBody>
      </p:sp>
      <p:sp>
        <p:nvSpPr>
          <p:cNvPr id="19" name="TextBox 18">
            <a:extLst>
              <a:ext uri="{FF2B5EF4-FFF2-40B4-BE49-F238E27FC236}">
                <a16:creationId xmlns:a16="http://schemas.microsoft.com/office/drawing/2014/main" id="{9A414991-72D2-6748-B085-B62D6338AF41}"/>
              </a:ext>
            </a:extLst>
          </p:cNvPr>
          <p:cNvSpPr txBox="1"/>
          <p:nvPr/>
        </p:nvSpPr>
        <p:spPr>
          <a:xfrm>
            <a:off x="5216382" y="4095482"/>
            <a:ext cx="492443" cy="369332"/>
          </a:xfrm>
          <a:prstGeom prst="rect">
            <a:avLst/>
          </a:prstGeom>
          <a:noFill/>
        </p:spPr>
        <p:txBody>
          <a:bodyPr wrap="none" rtlCol="0">
            <a:spAutoFit/>
          </a:bodyPr>
          <a:lstStyle/>
          <a:p>
            <a:r>
              <a:rPr lang="en-US" dirty="0"/>
              <a:t>TN</a:t>
            </a:r>
          </a:p>
        </p:txBody>
      </p:sp>
      <p:sp>
        <p:nvSpPr>
          <p:cNvPr id="20" name="TextBox 19">
            <a:extLst>
              <a:ext uri="{FF2B5EF4-FFF2-40B4-BE49-F238E27FC236}">
                <a16:creationId xmlns:a16="http://schemas.microsoft.com/office/drawing/2014/main" id="{33E5F9C0-81A4-A54E-9C6B-CD6EF679212C}"/>
              </a:ext>
            </a:extLst>
          </p:cNvPr>
          <p:cNvSpPr txBox="1"/>
          <p:nvPr/>
        </p:nvSpPr>
        <p:spPr>
          <a:xfrm>
            <a:off x="4135815" y="4065154"/>
            <a:ext cx="492443" cy="369332"/>
          </a:xfrm>
          <a:prstGeom prst="rect">
            <a:avLst/>
          </a:prstGeom>
          <a:noFill/>
        </p:spPr>
        <p:txBody>
          <a:bodyPr wrap="none" rtlCol="0">
            <a:spAutoFit/>
          </a:bodyPr>
          <a:lstStyle/>
          <a:p>
            <a:r>
              <a:rPr lang="en-US" dirty="0"/>
              <a:t>FN</a:t>
            </a:r>
          </a:p>
        </p:txBody>
      </p:sp>
      <p:sp>
        <p:nvSpPr>
          <p:cNvPr id="21" name="TextBox 20">
            <a:extLst>
              <a:ext uri="{FF2B5EF4-FFF2-40B4-BE49-F238E27FC236}">
                <a16:creationId xmlns:a16="http://schemas.microsoft.com/office/drawing/2014/main" id="{B73F378F-277D-DB46-8D24-20DF30495CB2}"/>
              </a:ext>
            </a:extLst>
          </p:cNvPr>
          <p:cNvSpPr txBox="1"/>
          <p:nvPr/>
        </p:nvSpPr>
        <p:spPr>
          <a:xfrm>
            <a:off x="1825986" y="5288251"/>
            <a:ext cx="4919937" cy="830997"/>
          </a:xfrm>
          <a:prstGeom prst="rect">
            <a:avLst/>
          </a:prstGeom>
          <a:noFill/>
        </p:spPr>
        <p:txBody>
          <a:bodyPr wrap="none" rtlCol="0">
            <a:spAutoFit/>
          </a:bodyPr>
          <a:lstStyle/>
          <a:p>
            <a:r>
              <a:rPr lang="en-US" sz="2400" dirty="0">
                <a:solidFill>
                  <a:srgbClr val="00B0F0"/>
                </a:solidFill>
              </a:rPr>
              <a:t>True Positive Rate   </a:t>
            </a:r>
            <a:r>
              <a:rPr lang="en-US" sz="2400" dirty="0"/>
              <a:t>= TP/(TP+FN)</a:t>
            </a:r>
          </a:p>
          <a:p>
            <a:r>
              <a:rPr lang="en-US" sz="2400" dirty="0">
                <a:solidFill>
                  <a:srgbClr val="00B0F0"/>
                </a:solidFill>
              </a:rPr>
              <a:t>False Positive Rate </a:t>
            </a:r>
            <a:r>
              <a:rPr lang="en-US" sz="2400" dirty="0"/>
              <a:t>=  FP/(TP+FP)</a:t>
            </a:r>
          </a:p>
        </p:txBody>
      </p:sp>
    </p:spTree>
    <p:extLst>
      <p:ext uri="{BB962C8B-B14F-4D97-AF65-F5344CB8AC3E}">
        <p14:creationId xmlns:p14="http://schemas.microsoft.com/office/powerpoint/2010/main" val="39629955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DBAAE-9F8A-184E-B435-7DAA880C36BD}"/>
              </a:ext>
            </a:extLst>
          </p:cNvPr>
          <p:cNvSpPr>
            <a:spLocks noGrp="1"/>
          </p:cNvSpPr>
          <p:nvPr>
            <p:ph type="title"/>
          </p:nvPr>
        </p:nvSpPr>
        <p:spPr/>
        <p:txBody>
          <a:bodyPr/>
          <a:lstStyle/>
          <a:p>
            <a:r>
              <a:rPr lang="en-US" dirty="0"/>
              <a:t>ROC Curve</a:t>
            </a:r>
          </a:p>
        </p:txBody>
      </p:sp>
      <p:sp>
        <p:nvSpPr>
          <p:cNvPr id="4" name="Slide Number Placeholder 3">
            <a:extLst>
              <a:ext uri="{FF2B5EF4-FFF2-40B4-BE49-F238E27FC236}">
                <a16:creationId xmlns:a16="http://schemas.microsoft.com/office/drawing/2014/main" id="{EED03193-D5AF-974F-ACE1-4A2F50BDCF31}"/>
              </a:ext>
            </a:extLst>
          </p:cNvPr>
          <p:cNvSpPr>
            <a:spLocks noGrp="1"/>
          </p:cNvSpPr>
          <p:nvPr>
            <p:ph type="sldNum" sz="quarter" idx="12"/>
          </p:nvPr>
        </p:nvSpPr>
        <p:spPr/>
        <p:txBody>
          <a:bodyPr/>
          <a:lstStyle/>
          <a:p>
            <a:fld id="{0CFEC368-1D7A-4F81-ABF6-AE0E36BAF64C}" type="slidenum">
              <a:rPr lang="en-US" smtClean="0"/>
              <a:pPr/>
              <a:t>34</a:t>
            </a:fld>
            <a:endParaRPr lang="en-US" dirty="0"/>
          </a:p>
        </p:txBody>
      </p:sp>
      <p:cxnSp>
        <p:nvCxnSpPr>
          <p:cNvPr id="6" name="Straight Arrow Connector 5">
            <a:extLst>
              <a:ext uri="{FF2B5EF4-FFF2-40B4-BE49-F238E27FC236}">
                <a16:creationId xmlns:a16="http://schemas.microsoft.com/office/drawing/2014/main" id="{41C42896-BB2C-7B44-861F-B721439E63DD}"/>
              </a:ext>
            </a:extLst>
          </p:cNvPr>
          <p:cNvCxnSpPr/>
          <p:nvPr/>
        </p:nvCxnSpPr>
        <p:spPr>
          <a:xfrm>
            <a:off x="2491740" y="5337810"/>
            <a:ext cx="427482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D7A4F25-5384-F844-9AA6-DF4CE0CC8D01}"/>
              </a:ext>
            </a:extLst>
          </p:cNvPr>
          <p:cNvCxnSpPr/>
          <p:nvPr/>
        </p:nvCxnSpPr>
        <p:spPr>
          <a:xfrm flipV="1">
            <a:off x="2491740" y="1417320"/>
            <a:ext cx="0" cy="392049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D3DD6EE-DA8F-5940-B788-AC3C36CCC52F}"/>
              </a:ext>
            </a:extLst>
          </p:cNvPr>
          <p:cNvSpPr txBox="1"/>
          <p:nvPr/>
        </p:nvSpPr>
        <p:spPr>
          <a:xfrm>
            <a:off x="4320540" y="5337810"/>
            <a:ext cx="992579" cy="923330"/>
          </a:xfrm>
          <a:prstGeom prst="rect">
            <a:avLst/>
          </a:prstGeom>
          <a:noFill/>
        </p:spPr>
        <p:txBody>
          <a:bodyPr wrap="none" rtlCol="0">
            <a:spAutoFit/>
          </a:bodyPr>
          <a:lstStyle/>
          <a:p>
            <a:r>
              <a:rPr lang="en-US" dirty="0">
                <a:solidFill>
                  <a:srgbClr val="00B0F0"/>
                </a:solidFill>
              </a:rPr>
              <a:t>False</a:t>
            </a:r>
          </a:p>
          <a:p>
            <a:r>
              <a:rPr lang="en-US" dirty="0">
                <a:solidFill>
                  <a:srgbClr val="00B0F0"/>
                </a:solidFill>
              </a:rPr>
              <a:t>Positive</a:t>
            </a:r>
          </a:p>
          <a:p>
            <a:r>
              <a:rPr lang="en-US" dirty="0">
                <a:solidFill>
                  <a:srgbClr val="00B0F0"/>
                </a:solidFill>
              </a:rPr>
              <a:t>Rate</a:t>
            </a:r>
          </a:p>
        </p:txBody>
      </p:sp>
      <p:sp>
        <p:nvSpPr>
          <p:cNvPr id="10" name="TextBox 9">
            <a:extLst>
              <a:ext uri="{FF2B5EF4-FFF2-40B4-BE49-F238E27FC236}">
                <a16:creationId xmlns:a16="http://schemas.microsoft.com/office/drawing/2014/main" id="{86C2308D-8F59-484F-A901-7B29D876F1C9}"/>
              </a:ext>
            </a:extLst>
          </p:cNvPr>
          <p:cNvSpPr txBox="1"/>
          <p:nvPr/>
        </p:nvSpPr>
        <p:spPr>
          <a:xfrm>
            <a:off x="1513663" y="2619970"/>
            <a:ext cx="992579" cy="923330"/>
          </a:xfrm>
          <a:prstGeom prst="rect">
            <a:avLst/>
          </a:prstGeom>
          <a:noFill/>
        </p:spPr>
        <p:txBody>
          <a:bodyPr wrap="none" rtlCol="0">
            <a:spAutoFit/>
          </a:bodyPr>
          <a:lstStyle/>
          <a:p>
            <a:r>
              <a:rPr lang="en-US" dirty="0">
                <a:solidFill>
                  <a:srgbClr val="00B0F0"/>
                </a:solidFill>
              </a:rPr>
              <a:t>True</a:t>
            </a:r>
          </a:p>
          <a:p>
            <a:r>
              <a:rPr lang="en-US" dirty="0">
                <a:solidFill>
                  <a:srgbClr val="00B0F0"/>
                </a:solidFill>
              </a:rPr>
              <a:t>Positive</a:t>
            </a:r>
          </a:p>
          <a:p>
            <a:r>
              <a:rPr lang="en-US" dirty="0">
                <a:solidFill>
                  <a:srgbClr val="00B0F0"/>
                </a:solidFill>
              </a:rPr>
              <a:t>Rate</a:t>
            </a:r>
          </a:p>
        </p:txBody>
      </p:sp>
      <p:sp>
        <p:nvSpPr>
          <p:cNvPr id="11" name="TextBox 10">
            <a:extLst>
              <a:ext uri="{FF2B5EF4-FFF2-40B4-BE49-F238E27FC236}">
                <a16:creationId xmlns:a16="http://schemas.microsoft.com/office/drawing/2014/main" id="{37D16378-D741-B345-957B-2E89EC6DD944}"/>
              </a:ext>
            </a:extLst>
          </p:cNvPr>
          <p:cNvSpPr txBox="1"/>
          <p:nvPr/>
        </p:nvSpPr>
        <p:spPr>
          <a:xfrm>
            <a:off x="2491739" y="5337810"/>
            <a:ext cx="156454" cy="369332"/>
          </a:xfrm>
          <a:prstGeom prst="rect">
            <a:avLst/>
          </a:prstGeom>
          <a:noFill/>
        </p:spPr>
        <p:txBody>
          <a:bodyPr wrap="square" rtlCol="0">
            <a:spAutoFit/>
          </a:bodyPr>
          <a:lstStyle/>
          <a:p>
            <a:r>
              <a:rPr lang="en-US" dirty="0"/>
              <a:t>0</a:t>
            </a:r>
          </a:p>
        </p:txBody>
      </p:sp>
      <p:sp>
        <p:nvSpPr>
          <p:cNvPr id="12" name="TextBox 11">
            <a:extLst>
              <a:ext uri="{FF2B5EF4-FFF2-40B4-BE49-F238E27FC236}">
                <a16:creationId xmlns:a16="http://schemas.microsoft.com/office/drawing/2014/main" id="{952B507E-2235-8242-8060-8D917071D306}"/>
              </a:ext>
            </a:extLst>
          </p:cNvPr>
          <p:cNvSpPr txBox="1"/>
          <p:nvPr/>
        </p:nvSpPr>
        <p:spPr>
          <a:xfrm>
            <a:off x="6210895" y="5349240"/>
            <a:ext cx="774571" cy="369332"/>
          </a:xfrm>
          <a:prstGeom prst="rect">
            <a:avLst/>
          </a:prstGeom>
          <a:noFill/>
        </p:spPr>
        <p:txBody>
          <a:bodyPr wrap="none" rtlCol="0">
            <a:spAutoFit/>
          </a:bodyPr>
          <a:lstStyle/>
          <a:p>
            <a:r>
              <a:rPr lang="en-US" dirty="0"/>
              <a:t>100%</a:t>
            </a:r>
          </a:p>
        </p:txBody>
      </p:sp>
      <p:sp>
        <p:nvSpPr>
          <p:cNvPr id="13" name="TextBox 12">
            <a:extLst>
              <a:ext uri="{FF2B5EF4-FFF2-40B4-BE49-F238E27FC236}">
                <a16:creationId xmlns:a16="http://schemas.microsoft.com/office/drawing/2014/main" id="{833C379F-0B6A-4C44-B80A-65D34F984729}"/>
              </a:ext>
            </a:extLst>
          </p:cNvPr>
          <p:cNvSpPr txBox="1"/>
          <p:nvPr/>
        </p:nvSpPr>
        <p:spPr>
          <a:xfrm>
            <a:off x="2178832" y="4979908"/>
            <a:ext cx="312906" cy="369332"/>
          </a:xfrm>
          <a:prstGeom prst="rect">
            <a:avLst/>
          </a:prstGeom>
          <a:noFill/>
        </p:spPr>
        <p:txBody>
          <a:bodyPr wrap="none" rtlCol="0">
            <a:spAutoFit/>
          </a:bodyPr>
          <a:lstStyle/>
          <a:p>
            <a:r>
              <a:rPr lang="en-US" dirty="0"/>
              <a:t>0</a:t>
            </a:r>
          </a:p>
        </p:txBody>
      </p:sp>
      <p:sp>
        <p:nvSpPr>
          <p:cNvPr id="14" name="TextBox 13">
            <a:extLst>
              <a:ext uri="{FF2B5EF4-FFF2-40B4-BE49-F238E27FC236}">
                <a16:creationId xmlns:a16="http://schemas.microsoft.com/office/drawing/2014/main" id="{17213CEC-E25B-D449-8B5A-61FE7991F144}"/>
              </a:ext>
            </a:extLst>
          </p:cNvPr>
          <p:cNvSpPr txBox="1"/>
          <p:nvPr/>
        </p:nvSpPr>
        <p:spPr>
          <a:xfrm>
            <a:off x="1747159" y="1545550"/>
            <a:ext cx="774571" cy="369332"/>
          </a:xfrm>
          <a:prstGeom prst="rect">
            <a:avLst/>
          </a:prstGeom>
          <a:noFill/>
        </p:spPr>
        <p:txBody>
          <a:bodyPr wrap="none" rtlCol="0">
            <a:spAutoFit/>
          </a:bodyPr>
          <a:lstStyle/>
          <a:p>
            <a:r>
              <a:rPr lang="en-US" dirty="0"/>
              <a:t>100%</a:t>
            </a:r>
          </a:p>
        </p:txBody>
      </p:sp>
      <p:cxnSp>
        <p:nvCxnSpPr>
          <p:cNvPr id="16" name="Straight Connector 15">
            <a:extLst>
              <a:ext uri="{FF2B5EF4-FFF2-40B4-BE49-F238E27FC236}">
                <a16:creationId xmlns:a16="http://schemas.microsoft.com/office/drawing/2014/main" id="{4140CD14-4B5E-5242-98FC-2C03D938CCEB}"/>
              </a:ext>
            </a:extLst>
          </p:cNvPr>
          <p:cNvCxnSpPr>
            <a:cxnSpLocks/>
            <a:stCxn id="14" idx="3"/>
          </p:cNvCxnSpPr>
          <p:nvPr/>
        </p:nvCxnSpPr>
        <p:spPr>
          <a:xfrm>
            <a:off x="2521730" y="1730216"/>
            <a:ext cx="407645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0E2AB06-3F8C-A941-BD13-0045EA2A4C4B}"/>
              </a:ext>
            </a:extLst>
          </p:cNvPr>
          <p:cNvCxnSpPr>
            <a:cxnSpLocks/>
            <a:stCxn id="12" idx="0"/>
          </p:cNvCxnSpPr>
          <p:nvPr/>
        </p:nvCxnSpPr>
        <p:spPr>
          <a:xfrm flipV="1">
            <a:off x="6598181" y="1725930"/>
            <a:ext cx="0" cy="36233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4869A2C-E52F-8D47-A45B-F768F9C7227D}"/>
              </a:ext>
            </a:extLst>
          </p:cNvPr>
          <p:cNvCxnSpPr/>
          <p:nvPr/>
        </p:nvCxnSpPr>
        <p:spPr>
          <a:xfrm flipV="1">
            <a:off x="2521730" y="1725930"/>
            <a:ext cx="4076451" cy="361188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8" name="Freeform 27">
            <a:extLst>
              <a:ext uri="{FF2B5EF4-FFF2-40B4-BE49-F238E27FC236}">
                <a16:creationId xmlns:a16="http://schemas.microsoft.com/office/drawing/2014/main" id="{4978D419-20EE-034E-964D-B434C1D5BF64}"/>
              </a:ext>
            </a:extLst>
          </p:cNvPr>
          <p:cNvSpPr/>
          <p:nvPr/>
        </p:nvSpPr>
        <p:spPr>
          <a:xfrm>
            <a:off x="2540530" y="1760220"/>
            <a:ext cx="4057650" cy="3566160"/>
          </a:xfrm>
          <a:custGeom>
            <a:avLst/>
            <a:gdLst>
              <a:gd name="connsiteX0" fmla="*/ 0 w 4057650"/>
              <a:gd name="connsiteY0" fmla="*/ 3566160 h 3566160"/>
              <a:gd name="connsiteX1" fmla="*/ 1017270 w 4057650"/>
              <a:gd name="connsiteY1" fmla="*/ 982980 h 3566160"/>
              <a:gd name="connsiteX2" fmla="*/ 4057650 w 4057650"/>
              <a:gd name="connsiteY2" fmla="*/ 0 h 3566160"/>
              <a:gd name="connsiteX3" fmla="*/ 4057650 w 4057650"/>
              <a:gd name="connsiteY3" fmla="*/ 0 h 3566160"/>
            </a:gdLst>
            <a:ahLst/>
            <a:cxnLst>
              <a:cxn ang="0">
                <a:pos x="connsiteX0" y="connsiteY0"/>
              </a:cxn>
              <a:cxn ang="0">
                <a:pos x="connsiteX1" y="connsiteY1"/>
              </a:cxn>
              <a:cxn ang="0">
                <a:pos x="connsiteX2" y="connsiteY2"/>
              </a:cxn>
              <a:cxn ang="0">
                <a:pos x="connsiteX3" y="connsiteY3"/>
              </a:cxn>
            </a:cxnLst>
            <a:rect l="l" t="t" r="r" b="b"/>
            <a:pathLst>
              <a:path w="4057650" h="3566160">
                <a:moveTo>
                  <a:pt x="0" y="3566160"/>
                </a:moveTo>
                <a:cubicBezTo>
                  <a:pt x="170497" y="2571750"/>
                  <a:pt x="340995" y="1577340"/>
                  <a:pt x="1017270" y="982980"/>
                </a:cubicBezTo>
                <a:cubicBezTo>
                  <a:pt x="1693545" y="388620"/>
                  <a:pt x="4057650" y="0"/>
                  <a:pt x="4057650" y="0"/>
                </a:cubicBezTo>
                <a:lnTo>
                  <a:pt x="4057650" y="0"/>
                </a:ln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75993DB4-9067-8845-A142-A1B625CB2F21}"/>
              </a:ext>
            </a:extLst>
          </p:cNvPr>
          <p:cNvSpPr/>
          <p:nvPr/>
        </p:nvSpPr>
        <p:spPr>
          <a:xfrm>
            <a:off x="2441050" y="1588769"/>
            <a:ext cx="274322" cy="27432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662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83B0C-300A-2F41-AE84-3B577DC8C64D}"/>
              </a:ext>
            </a:extLst>
          </p:cNvPr>
          <p:cNvSpPr>
            <a:spLocks noGrp="1"/>
          </p:cNvSpPr>
          <p:nvPr>
            <p:ph type="title"/>
          </p:nvPr>
        </p:nvSpPr>
        <p:spPr/>
        <p:txBody>
          <a:bodyPr>
            <a:normAutofit/>
          </a:bodyPr>
          <a:lstStyle/>
          <a:p>
            <a:r>
              <a:rPr lang="en-US" dirty="0"/>
              <a:t>Comparing models</a:t>
            </a:r>
          </a:p>
        </p:txBody>
      </p:sp>
      <p:sp>
        <p:nvSpPr>
          <p:cNvPr id="4" name="Slide Number Placeholder 3">
            <a:extLst>
              <a:ext uri="{FF2B5EF4-FFF2-40B4-BE49-F238E27FC236}">
                <a16:creationId xmlns:a16="http://schemas.microsoft.com/office/drawing/2014/main" id="{C3D80FD3-C38B-7245-801E-5E3C5D74D6B6}"/>
              </a:ext>
            </a:extLst>
          </p:cNvPr>
          <p:cNvSpPr>
            <a:spLocks noGrp="1"/>
          </p:cNvSpPr>
          <p:nvPr>
            <p:ph type="sldNum" sz="quarter" idx="12"/>
          </p:nvPr>
        </p:nvSpPr>
        <p:spPr/>
        <p:txBody>
          <a:bodyPr/>
          <a:lstStyle/>
          <a:p>
            <a:fld id="{0CFEC368-1D7A-4F81-ABF6-AE0E36BAF64C}" type="slidenum">
              <a:rPr lang="en-US" smtClean="0"/>
              <a:pPr/>
              <a:t>35</a:t>
            </a:fld>
            <a:endParaRPr lang="en-US" dirty="0"/>
          </a:p>
        </p:txBody>
      </p:sp>
      <p:pic>
        <p:nvPicPr>
          <p:cNvPr id="6" name="Picture 5">
            <a:extLst>
              <a:ext uri="{FF2B5EF4-FFF2-40B4-BE49-F238E27FC236}">
                <a16:creationId xmlns:a16="http://schemas.microsoft.com/office/drawing/2014/main" id="{7B0C1504-FC0C-9E45-8DA0-F9CB27F051B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81250" y="1409700"/>
            <a:ext cx="4381500" cy="4038600"/>
          </a:xfrm>
          <a:prstGeom prst="rect">
            <a:avLst/>
          </a:prstGeom>
        </p:spPr>
      </p:pic>
    </p:spTree>
    <p:extLst>
      <p:ext uri="{BB962C8B-B14F-4D97-AF65-F5344CB8AC3E}">
        <p14:creationId xmlns:p14="http://schemas.microsoft.com/office/powerpoint/2010/main" val="33272015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05291B-F109-AB45-A59B-B32284ADB9AD}"/>
              </a:ext>
            </a:extLst>
          </p:cNvPr>
          <p:cNvSpPr>
            <a:spLocks noGrp="1"/>
          </p:cNvSpPr>
          <p:nvPr>
            <p:ph type="ctrTitle"/>
          </p:nvPr>
        </p:nvSpPr>
        <p:spPr/>
        <p:txBody>
          <a:bodyPr/>
          <a:lstStyle/>
          <a:p>
            <a:r>
              <a:rPr lang="en-US" sz="4800" cap="none" dirty="0"/>
              <a:t>Unsupervised Learning</a:t>
            </a:r>
          </a:p>
        </p:txBody>
      </p:sp>
      <p:sp>
        <p:nvSpPr>
          <p:cNvPr id="4" name="Slide Number Placeholder 3">
            <a:extLst>
              <a:ext uri="{FF2B5EF4-FFF2-40B4-BE49-F238E27FC236}">
                <a16:creationId xmlns:a16="http://schemas.microsoft.com/office/drawing/2014/main" id="{89556F23-77D8-BE4E-AB27-AFDD822F33B9}"/>
              </a:ext>
            </a:extLst>
          </p:cNvPr>
          <p:cNvSpPr>
            <a:spLocks noGrp="1"/>
          </p:cNvSpPr>
          <p:nvPr>
            <p:ph type="sldNum" sz="quarter" idx="12"/>
          </p:nvPr>
        </p:nvSpPr>
        <p:spPr/>
        <p:txBody>
          <a:bodyPr/>
          <a:lstStyle/>
          <a:p>
            <a:fld id="{0CFEC368-1D7A-4F81-ABF6-AE0E36BAF64C}" type="slidenum">
              <a:rPr lang="en-US" smtClean="0"/>
              <a:pPr/>
              <a:t>36</a:t>
            </a:fld>
            <a:endParaRPr lang="en-US" dirty="0"/>
          </a:p>
        </p:txBody>
      </p:sp>
    </p:spTree>
    <p:extLst>
      <p:ext uri="{BB962C8B-B14F-4D97-AF65-F5344CB8AC3E}">
        <p14:creationId xmlns:p14="http://schemas.microsoft.com/office/powerpoint/2010/main" val="24677067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FFF33-757E-4E43-A28B-BA3CAB399CB5}"/>
              </a:ext>
            </a:extLst>
          </p:cNvPr>
          <p:cNvSpPr>
            <a:spLocks noGrp="1"/>
          </p:cNvSpPr>
          <p:nvPr>
            <p:ph type="title"/>
          </p:nvPr>
        </p:nvSpPr>
        <p:spPr/>
        <p:txBody>
          <a:bodyPr/>
          <a:lstStyle/>
          <a:p>
            <a:r>
              <a:rPr lang="en-US" dirty="0"/>
              <a:t>Methods</a:t>
            </a:r>
          </a:p>
        </p:txBody>
      </p:sp>
      <p:sp>
        <p:nvSpPr>
          <p:cNvPr id="3" name="Content Placeholder 2">
            <a:extLst>
              <a:ext uri="{FF2B5EF4-FFF2-40B4-BE49-F238E27FC236}">
                <a16:creationId xmlns:a16="http://schemas.microsoft.com/office/drawing/2014/main" id="{CD7B07A8-015A-8742-853E-0030AC28DA94}"/>
              </a:ext>
            </a:extLst>
          </p:cNvPr>
          <p:cNvSpPr>
            <a:spLocks noGrp="1"/>
          </p:cNvSpPr>
          <p:nvPr>
            <p:ph idx="1"/>
          </p:nvPr>
        </p:nvSpPr>
        <p:spPr/>
        <p:txBody>
          <a:bodyPr>
            <a:normAutofit fontScale="92500" lnSpcReduction="20000"/>
          </a:bodyPr>
          <a:lstStyle/>
          <a:p>
            <a:r>
              <a:rPr lang="en-US" dirty="0">
                <a:solidFill>
                  <a:srgbClr val="0070C0"/>
                </a:solidFill>
              </a:rPr>
              <a:t>Clustering</a:t>
            </a:r>
          </a:p>
          <a:p>
            <a:pPr lvl="1"/>
            <a:r>
              <a:rPr lang="en-US" dirty="0"/>
              <a:t>Finding groups of similar entities</a:t>
            </a:r>
          </a:p>
          <a:p>
            <a:endParaRPr lang="en-US" dirty="0"/>
          </a:p>
          <a:p>
            <a:r>
              <a:rPr lang="en-US" dirty="0">
                <a:solidFill>
                  <a:srgbClr val="0070C0"/>
                </a:solidFill>
              </a:rPr>
              <a:t>Association Rules</a:t>
            </a:r>
          </a:p>
          <a:p>
            <a:pPr lvl="1"/>
            <a:r>
              <a:rPr lang="en-US" dirty="0"/>
              <a:t>Beer and Diapers</a:t>
            </a:r>
          </a:p>
          <a:p>
            <a:endParaRPr lang="en-US" dirty="0"/>
          </a:p>
          <a:p>
            <a:r>
              <a:rPr lang="en-US" dirty="0">
                <a:solidFill>
                  <a:srgbClr val="0070C0"/>
                </a:solidFill>
              </a:rPr>
              <a:t>Graph Analysis</a:t>
            </a:r>
          </a:p>
          <a:p>
            <a:pPr lvl="1"/>
            <a:r>
              <a:rPr lang="en-US" dirty="0"/>
              <a:t>Page Rank – measuring popularity</a:t>
            </a:r>
          </a:p>
          <a:p>
            <a:pPr lvl="1"/>
            <a:r>
              <a:rPr lang="en-US" dirty="0"/>
              <a:t>Graph clustering – finding communities</a:t>
            </a:r>
          </a:p>
          <a:p>
            <a:pPr marL="274320" lvl="1" indent="0">
              <a:buNone/>
            </a:pPr>
            <a:endParaRPr lang="en-US" dirty="0"/>
          </a:p>
          <a:p>
            <a:r>
              <a:rPr lang="en-US" dirty="0">
                <a:solidFill>
                  <a:srgbClr val="0070C0"/>
                </a:solidFill>
              </a:rPr>
              <a:t>Time Series Modeling</a:t>
            </a:r>
          </a:p>
          <a:p>
            <a:pPr lvl="1"/>
            <a:r>
              <a:rPr lang="en-US" dirty="0"/>
              <a:t>Understanding seasonality</a:t>
            </a:r>
          </a:p>
        </p:txBody>
      </p:sp>
      <p:sp>
        <p:nvSpPr>
          <p:cNvPr id="4" name="Slide Number Placeholder 3">
            <a:extLst>
              <a:ext uri="{FF2B5EF4-FFF2-40B4-BE49-F238E27FC236}">
                <a16:creationId xmlns:a16="http://schemas.microsoft.com/office/drawing/2014/main" id="{977BFD04-7A72-314F-BEAC-59DB094BB719}"/>
              </a:ext>
            </a:extLst>
          </p:cNvPr>
          <p:cNvSpPr>
            <a:spLocks noGrp="1"/>
          </p:cNvSpPr>
          <p:nvPr>
            <p:ph type="sldNum" sz="quarter" idx="12"/>
          </p:nvPr>
        </p:nvSpPr>
        <p:spPr/>
        <p:txBody>
          <a:bodyPr/>
          <a:lstStyle/>
          <a:p>
            <a:fld id="{0CFEC368-1D7A-4F81-ABF6-AE0E36BAF64C}" type="slidenum">
              <a:rPr lang="en-US" smtClean="0"/>
              <a:pPr/>
              <a:t>37</a:t>
            </a:fld>
            <a:endParaRPr lang="en-US" dirty="0"/>
          </a:p>
        </p:txBody>
      </p:sp>
    </p:spTree>
    <p:extLst>
      <p:ext uri="{BB962C8B-B14F-4D97-AF65-F5344CB8AC3E}">
        <p14:creationId xmlns:p14="http://schemas.microsoft.com/office/powerpoint/2010/main" val="12950240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B91C6-FD2A-A742-B9C6-960034BE6CFE}"/>
              </a:ext>
            </a:extLst>
          </p:cNvPr>
          <p:cNvSpPr>
            <a:spLocks noGrp="1"/>
          </p:cNvSpPr>
          <p:nvPr>
            <p:ph type="title"/>
          </p:nvPr>
        </p:nvSpPr>
        <p:spPr/>
        <p:txBody>
          <a:bodyPr/>
          <a:lstStyle/>
          <a:p>
            <a:r>
              <a:rPr lang="en-US" dirty="0"/>
              <a:t>Clustering</a:t>
            </a:r>
          </a:p>
        </p:txBody>
      </p:sp>
      <p:sp>
        <p:nvSpPr>
          <p:cNvPr id="4" name="Slide Number Placeholder 3">
            <a:extLst>
              <a:ext uri="{FF2B5EF4-FFF2-40B4-BE49-F238E27FC236}">
                <a16:creationId xmlns:a16="http://schemas.microsoft.com/office/drawing/2014/main" id="{CFCF96E0-ADA0-2D4C-9781-D2B0CAB497BE}"/>
              </a:ext>
            </a:extLst>
          </p:cNvPr>
          <p:cNvSpPr>
            <a:spLocks noGrp="1"/>
          </p:cNvSpPr>
          <p:nvPr>
            <p:ph type="sldNum" sz="quarter" idx="12"/>
          </p:nvPr>
        </p:nvSpPr>
        <p:spPr/>
        <p:txBody>
          <a:bodyPr/>
          <a:lstStyle/>
          <a:p>
            <a:fld id="{0CFEC368-1D7A-4F81-ABF6-AE0E36BAF64C}" type="slidenum">
              <a:rPr lang="en-US" smtClean="0"/>
              <a:pPr/>
              <a:t>38</a:t>
            </a:fld>
            <a:endParaRPr lang="en-US" dirty="0"/>
          </a:p>
        </p:txBody>
      </p:sp>
      <p:pic>
        <p:nvPicPr>
          <p:cNvPr id="5" name="Picture 4">
            <a:extLst>
              <a:ext uri="{FF2B5EF4-FFF2-40B4-BE49-F238E27FC236}">
                <a16:creationId xmlns:a16="http://schemas.microsoft.com/office/drawing/2014/main" id="{3163B3F9-C30A-5044-AAF0-318E3450AFF2}"/>
              </a:ext>
            </a:extLst>
          </p:cNvPr>
          <p:cNvPicPr>
            <a:picLocks noChangeAspect="1"/>
          </p:cNvPicPr>
          <p:nvPr/>
        </p:nvPicPr>
        <p:blipFill>
          <a:blip r:embed="rId2"/>
          <a:stretch>
            <a:fillRect/>
          </a:stretch>
        </p:blipFill>
        <p:spPr>
          <a:xfrm>
            <a:off x="1231900" y="901700"/>
            <a:ext cx="6680200" cy="5054600"/>
          </a:xfrm>
          <a:prstGeom prst="rect">
            <a:avLst/>
          </a:prstGeom>
        </p:spPr>
      </p:pic>
      <p:sp>
        <p:nvSpPr>
          <p:cNvPr id="6" name="Rectangle 5">
            <a:extLst>
              <a:ext uri="{FF2B5EF4-FFF2-40B4-BE49-F238E27FC236}">
                <a16:creationId xmlns:a16="http://schemas.microsoft.com/office/drawing/2014/main" id="{E6DFF2D8-5583-D64A-9A02-800FE349D05F}"/>
              </a:ext>
            </a:extLst>
          </p:cNvPr>
          <p:cNvSpPr/>
          <p:nvPr/>
        </p:nvSpPr>
        <p:spPr>
          <a:xfrm>
            <a:off x="72309" y="6478165"/>
            <a:ext cx="7411791" cy="369332"/>
          </a:xfrm>
          <a:prstGeom prst="rect">
            <a:avLst/>
          </a:prstGeom>
        </p:spPr>
        <p:txBody>
          <a:bodyPr wrap="square">
            <a:spAutoFit/>
          </a:bodyPr>
          <a:lstStyle/>
          <a:p>
            <a:r>
              <a:rPr lang="en-US" b="0" i="0" dirty="0" err="1">
                <a:solidFill>
                  <a:schemeClr val="bg1"/>
                </a:solidFill>
                <a:effectLst/>
                <a:latin typeface="Times" pitchFamily="2" charset="0"/>
              </a:rPr>
              <a:t>Imperva.com</a:t>
            </a:r>
            <a:r>
              <a:rPr lang="en-US" b="0" i="0" dirty="0">
                <a:solidFill>
                  <a:schemeClr val="bg1"/>
                </a:solidFill>
                <a:effectLst/>
                <a:latin typeface="Times" pitchFamily="2" charset="0"/>
              </a:rPr>
              <a:t> blog</a:t>
            </a:r>
          </a:p>
        </p:txBody>
      </p:sp>
    </p:spTree>
    <p:extLst>
      <p:ext uri="{BB962C8B-B14F-4D97-AF65-F5344CB8AC3E}">
        <p14:creationId xmlns:p14="http://schemas.microsoft.com/office/powerpoint/2010/main" val="10339548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D4643-E0FC-BE4C-99D9-257EE23ABC93}"/>
              </a:ext>
            </a:extLst>
          </p:cNvPr>
          <p:cNvSpPr>
            <a:spLocks noGrp="1"/>
          </p:cNvSpPr>
          <p:nvPr>
            <p:ph type="title"/>
          </p:nvPr>
        </p:nvSpPr>
        <p:spPr/>
        <p:txBody>
          <a:bodyPr/>
          <a:lstStyle/>
          <a:p>
            <a:r>
              <a:rPr lang="en-US" dirty="0"/>
              <a:t>Clustering: Design Choices</a:t>
            </a:r>
          </a:p>
        </p:txBody>
      </p:sp>
      <p:sp>
        <p:nvSpPr>
          <p:cNvPr id="3" name="Content Placeholder 2">
            <a:extLst>
              <a:ext uri="{FF2B5EF4-FFF2-40B4-BE49-F238E27FC236}">
                <a16:creationId xmlns:a16="http://schemas.microsoft.com/office/drawing/2014/main" id="{0DFBEE5C-0BFD-0A48-8E91-DA0CDBAA4496}"/>
              </a:ext>
            </a:extLst>
          </p:cNvPr>
          <p:cNvSpPr>
            <a:spLocks noGrp="1"/>
          </p:cNvSpPr>
          <p:nvPr>
            <p:ph idx="1"/>
          </p:nvPr>
        </p:nvSpPr>
        <p:spPr/>
        <p:txBody>
          <a:bodyPr/>
          <a:lstStyle/>
          <a:p>
            <a:r>
              <a:rPr lang="en-US" dirty="0">
                <a:solidFill>
                  <a:srgbClr val="0070C0"/>
                </a:solidFill>
              </a:rPr>
              <a:t>Distance Measure</a:t>
            </a:r>
          </a:p>
          <a:p>
            <a:pPr lvl="1"/>
            <a:r>
              <a:rPr lang="en-US" dirty="0"/>
              <a:t>Determining how similar (or different) data points are</a:t>
            </a:r>
          </a:p>
          <a:p>
            <a:pPr lvl="1"/>
            <a:endParaRPr lang="en-US" dirty="0"/>
          </a:p>
          <a:p>
            <a:r>
              <a:rPr lang="en-US" dirty="0">
                <a:solidFill>
                  <a:srgbClr val="0070C0"/>
                </a:solidFill>
              </a:rPr>
              <a:t>Feature Scaling</a:t>
            </a:r>
          </a:p>
          <a:p>
            <a:pPr lvl="1"/>
            <a:r>
              <a:rPr lang="en-US" dirty="0"/>
              <a:t>Dealing with very different features</a:t>
            </a:r>
          </a:p>
          <a:p>
            <a:pPr lvl="1"/>
            <a:endParaRPr lang="en-US" dirty="0"/>
          </a:p>
          <a:p>
            <a:r>
              <a:rPr lang="en-US" dirty="0">
                <a:solidFill>
                  <a:srgbClr val="0070C0"/>
                </a:solidFill>
              </a:rPr>
              <a:t>Number of clusters</a:t>
            </a:r>
          </a:p>
          <a:p>
            <a:pPr lvl="1"/>
            <a:r>
              <a:rPr lang="en-US" dirty="0"/>
              <a:t>How to pick a good number?</a:t>
            </a:r>
          </a:p>
        </p:txBody>
      </p:sp>
      <p:sp>
        <p:nvSpPr>
          <p:cNvPr id="4" name="Slide Number Placeholder 3">
            <a:extLst>
              <a:ext uri="{FF2B5EF4-FFF2-40B4-BE49-F238E27FC236}">
                <a16:creationId xmlns:a16="http://schemas.microsoft.com/office/drawing/2014/main" id="{896FB16F-D9F2-4A4A-9C0F-1F78DB085BE2}"/>
              </a:ext>
            </a:extLst>
          </p:cNvPr>
          <p:cNvSpPr>
            <a:spLocks noGrp="1"/>
          </p:cNvSpPr>
          <p:nvPr>
            <p:ph type="sldNum" sz="quarter" idx="12"/>
          </p:nvPr>
        </p:nvSpPr>
        <p:spPr/>
        <p:txBody>
          <a:bodyPr/>
          <a:lstStyle/>
          <a:p>
            <a:fld id="{0CFEC368-1D7A-4F81-ABF6-AE0E36BAF64C}" type="slidenum">
              <a:rPr lang="en-US" smtClean="0"/>
              <a:pPr/>
              <a:t>39</a:t>
            </a:fld>
            <a:endParaRPr lang="en-US" dirty="0"/>
          </a:p>
        </p:txBody>
      </p:sp>
    </p:spTree>
    <p:extLst>
      <p:ext uri="{BB962C8B-B14F-4D97-AF65-F5344CB8AC3E}">
        <p14:creationId xmlns:p14="http://schemas.microsoft.com/office/powerpoint/2010/main" val="7151298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3A6A9-D34F-8B41-A4B4-E824612E2E88}"/>
              </a:ext>
            </a:extLst>
          </p:cNvPr>
          <p:cNvSpPr>
            <a:spLocks noGrp="1"/>
          </p:cNvSpPr>
          <p:nvPr>
            <p:ph type="title"/>
          </p:nvPr>
        </p:nvSpPr>
        <p:spPr/>
        <p:txBody>
          <a:bodyPr/>
          <a:lstStyle/>
          <a:p>
            <a:r>
              <a:rPr lang="en-US" dirty="0" err="1"/>
              <a:t>Zestimates</a:t>
            </a:r>
            <a:endParaRPr lang="en-US" dirty="0"/>
          </a:p>
        </p:txBody>
      </p:sp>
      <p:sp>
        <p:nvSpPr>
          <p:cNvPr id="4" name="Slide Number Placeholder 3">
            <a:extLst>
              <a:ext uri="{FF2B5EF4-FFF2-40B4-BE49-F238E27FC236}">
                <a16:creationId xmlns:a16="http://schemas.microsoft.com/office/drawing/2014/main" id="{AFB19988-F1F1-BD42-8D9C-D884ED834937}"/>
              </a:ext>
            </a:extLst>
          </p:cNvPr>
          <p:cNvSpPr>
            <a:spLocks noGrp="1"/>
          </p:cNvSpPr>
          <p:nvPr>
            <p:ph type="sldNum" sz="quarter" idx="12"/>
          </p:nvPr>
        </p:nvSpPr>
        <p:spPr/>
        <p:txBody>
          <a:bodyPr/>
          <a:lstStyle/>
          <a:p>
            <a:fld id="{0CFEC368-1D7A-4F81-ABF6-AE0E36BAF64C}" type="slidenum">
              <a:rPr lang="en-US" smtClean="0"/>
              <a:pPr/>
              <a:t>4</a:t>
            </a:fld>
            <a:endParaRPr lang="en-US" dirty="0"/>
          </a:p>
        </p:txBody>
      </p:sp>
      <p:pic>
        <p:nvPicPr>
          <p:cNvPr id="5" name="Picture 4">
            <a:extLst>
              <a:ext uri="{FF2B5EF4-FFF2-40B4-BE49-F238E27FC236}">
                <a16:creationId xmlns:a16="http://schemas.microsoft.com/office/drawing/2014/main" id="{2EF2F00F-3E2A-FD44-BEEB-6D4CAF0549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2834" y="922892"/>
            <a:ext cx="7572175" cy="5550404"/>
          </a:xfrm>
          <a:prstGeom prst="rect">
            <a:avLst/>
          </a:prstGeom>
        </p:spPr>
      </p:pic>
    </p:spTree>
    <p:extLst>
      <p:ext uri="{BB962C8B-B14F-4D97-AF65-F5344CB8AC3E}">
        <p14:creationId xmlns:p14="http://schemas.microsoft.com/office/powerpoint/2010/main" val="37226406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2C37E-5DC8-D449-A74D-9722A26F2C09}"/>
              </a:ext>
            </a:extLst>
          </p:cNvPr>
          <p:cNvSpPr>
            <a:spLocks noGrp="1"/>
          </p:cNvSpPr>
          <p:nvPr>
            <p:ph type="title"/>
          </p:nvPr>
        </p:nvSpPr>
        <p:spPr/>
        <p:txBody>
          <a:bodyPr/>
          <a:lstStyle/>
          <a:p>
            <a:r>
              <a:rPr lang="en-US" dirty="0"/>
              <a:t>Distance: London Cholera Example</a:t>
            </a:r>
          </a:p>
        </p:txBody>
      </p:sp>
      <p:sp>
        <p:nvSpPr>
          <p:cNvPr id="4" name="Slide Number Placeholder 3">
            <a:extLst>
              <a:ext uri="{FF2B5EF4-FFF2-40B4-BE49-F238E27FC236}">
                <a16:creationId xmlns:a16="http://schemas.microsoft.com/office/drawing/2014/main" id="{68517A21-71C8-944C-B09A-C9DA4B35F998}"/>
              </a:ext>
            </a:extLst>
          </p:cNvPr>
          <p:cNvSpPr>
            <a:spLocks noGrp="1"/>
          </p:cNvSpPr>
          <p:nvPr>
            <p:ph type="sldNum" sz="quarter" idx="12"/>
          </p:nvPr>
        </p:nvSpPr>
        <p:spPr/>
        <p:txBody>
          <a:bodyPr/>
          <a:lstStyle/>
          <a:p>
            <a:fld id="{0CFEC368-1D7A-4F81-ABF6-AE0E36BAF64C}" type="slidenum">
              <a:rPr lang="en-US" smtClean="0"/>
              <a:pPr/>
              <a:t>40</a:t>
            </a:fld>
            <a:endParaRPr lang="en-US" dirty="0"/>
          </a:p>
        </p:txBody>
      </p:sp>
      <p:pic>
        <p:nvPicPr>
          <p:cNvPr id="5" name="Picture 4">
            <a:extLst>
              <a:ext uri="{FF2B5EF4-FFF2-40B4-BE49-F238E27FC236}">
                <a16:creationId xmlns:a16="http://schemas.microsoft.com/office/drawing/2014/main" id="{C7CEAC71-1745-0242-B9C3-5E4B37B529F3}"/>
              </a:ext>
            </a:extLst>
          </p:cNvPr>
          <p:cNvPicPr>
            <a:picLocks noChangeAspect="1"/>
          </p:cNvPicPr>
          <p:nvPr/>
        </p:nvPicPr>
        <p:blipFill>
          <a:blip r:embed="rId2"/>
          <a:stretch>
            <a:fillRect/>
          </a:stretch>
        </p:blipFill>
        <p:spPr>
          <a:xfrm>
            <a:off x="1262130" y="1032216"/>
            <a:ext cx="5918579" cy="5488477"/>
          </a:xfrm>
          <a:prstGeom prst="rect">
            <a:avLst/>
          </a:prstGeom>
        </p:spPr>
      </p:pic>
      <p:sp>
        <p:nvSpPr>
          <p:cNvPr id="6" name="Rectangle 5">
            <a:extLst>
              <a:ext uri="{FF2B5EF4-FFF2-40B4-BE49-F238E27FC236}">
                <a16:creationId xmlns:a16="http://schemas.microsoft.com/office/drawing/2014/main" id="{B854B9CA-99BF-C849-8C51-4CBF0935EA42}"/>
              </a:ext>
            </a:extLst>
          </p:cNvPr>
          <p:cNvSpPr/>
          <p:nvPr/>
        </p:nvSpPr>
        <p:spPr>
          <a:xfrm>
            <a:off x="72309" y="6478165"/>
            <a:ext cx="7411791" cy="369332"/>
          </a:xfrm>
          <a:prstGeom prst="rect">
            <a:avLst/>
          </a:prstGeom>
        </p:spPr>
        <p:txBody>
          <a:bodyPr wrap="square">
            <a:spAutoFit/>
          </a:bodyPr>
          <a:lstStyle/>
          <a:p>
            <a:r>
              <a:rPr lang="en-US" dirty="0">
                <a:solidFill>
                  <a:schemeClr val="bg1"/>
                </a:solidFill>
                <a:latin typeface="Times" pitchFamily="2" charset="0"/>
              </a:rPr>
              <a:t>Mackenzie, J.  2010.  </a:t>
            </a:r>
            <a:r>
              <a:rPr lang="en-US" dirty="0">
                <a:solidFill>
                  <a:schemeClr val="bg1"/>
                </a:solidFill>
                <a:latin typeface="Times" pitchFamily="2" charset="0"/>
                <a:hlinkClick r:id="rId3">
                  <a:extLst>
                    <a:ext uri="{A12FA001-AC4F-418D-AE19-62706E023703}">
                      <ahyp:hlinkClr xmlns:ahyp="http://schemas.microsoft.com/office/drawing/2018/hyperlinkcolor" val="tx"/>
                    </a:ext>
                  </a:extLst>
                </a:hlinkClick>
              </a:rPr>
              <a:t>Mapping the 1854 London Cholera Outbreak</a:t>
            </a:r>
            <a:endParaRPr lang="en-US" b="0" i="0" dirty="0">
              <a:solidFill>
                <a:schemeClr val="bg1"/>
              </a:solidFill>
              <a:effectLst/>
              <a:latin typeface="Times" pitchFamily="2" charset="0"/>
            </a:endParaRPr>
          </a:p>
        </p:txBody>
      </p:sp>
    </p:spTree>
    <p:extLst>
      <p:ext uri="{BB962C8B-B14F-4D97-AF65-F5344CB8AC3E}">
        <p14:creationId xmlns:p14="http://schemas.microsoft.com/office/powerpoint/2010/main" val="33136940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AFFB4-3FA2-E44D-B58D-EDF8F06F9D91}"/>
              </a:ext>
            </a:extLst>
          </p:cNvPr>
          <p:cNvSpPr>
            <a:spLocks noGrp="1"/>
          </p:cNvSpPr>
          <p:nvPr>
            <p:ph type="title"/>
          </p:nvPr>
        </p:nvSpPr>
        <p:spPr>
          <a:xfrm>
            <a:off x="457200" y="56669"/>
            <a:ext cx="8229600" cy="990600"/>
          </a:xfrm>
        </p:spPr>
        <p:txBody>
          <a:bodyPr/>
          <a:lstStyle/>
          <a:p>
            <a:r>
              <a:rPr lang="en-US" dirty="0"/>
              <a:t>Geographic Data</a:t>
            </a:r>
          </a:p>
        </p:txBody>
      </p:sp>
      <p:sp>
        <p:nvSpPr>
          <p:cNvPr id="4" name="Slide Number Placeholder 3">
            <a:extLst>
              <a:ext uri="{FF2B5EF4-FFF2-40B4-BE49-F238E27FC236}">
                <a16:creationId xmlns:a16="http://schemas.microsoft.com/office/drawing/2014/main" id="{469B2133-B686-DE47-B9D7-1FF3C4FD4C69}"/>
              </a:ext>
            </a:extLst>
          </p:cNvPr>
          <p:cNvSpPr>
            <a:spLocks noGrp="1"/>
          </p:cNvSpPr>
          <p:nvPr>
            <p:ph type="sldNum" sz="quarter" idx="12"/>
          </p:nvPr>
        </p:nvSpPr>
        <p:spPr/>
        <p:txBody>
          <a:bodyPr/>
          <a:lstStyle/>
          <a:p>
            <a:fld id="{0CFEC368-1D7A-4F81-ABF6-AE0E36BAF64C}" type="slidenum">
              <a:rPr lang="en-US" smtClean="0"/>
              <a:pPr/>
              <a:t>41</a:t>
            </a:fld>
            <a:endParaRPr lang="en-US" dirty="0"/>
          </a:p>
        </p:txBody>
      </p:sp>
      <p:cxnSp>
        <p:nvCxnSpPr>
          <p:cNvPr id="9" name="Straight Connector 8">
            <a:extLst>
              <a:ext uri="{FF2B5EF4-FFF2-40B4-BE49-F238E27FC236}">
                <a16:creationId xmlns:a16="http://schemas.microsoft.com/office/drawing/2014/main" id="{E86C55C2-6F56-8948-B7DA-649089AF90AB}"/>
              </a:ext>
            </a:extLst>
          </p:cNvPr>
          <p:cNvCxnSpPr/>
          <p:nvPr/>
        </p:nvCxnSpPr>
        <p:spPr>
          <a:xfrm>
            <a:off x="3360420" y="2846070"/>
            <a:ext cx="26517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9D8E107-53DD-824B-BAAC-9AD2C16083D5}"/>
              </a:ext>
            </a:extLst>
          </p:cNvPr>
          <p:cNvCxnSpPr>
            <a:cxnSpLocks/>
          </p:cNvCxnSpPr>
          <p:nvPr/>
        </p:nvCxnSpPr>
        <p:spPr>
          <a:xfrm flipV="1">
            <a:off x="3360420" y="2137410"/>
            <a:ext cx="0" cy="70866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D202946-7E2C-1D49-B2F6-D4D141657DF9}"/>
              </a:ext>
            </a:extLst>
          </p:cNvPr>
          <p:cNvCxnSpPr/>
          <p:nvPr/>
        </p:nvCxnSpPr>
        <p:spPr>
          <a:xfrm>
            <a:off x="3381375" y="3055620"/>
            <a:ext cx="26517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56581CA-1649-3A49-9CBE-C823657EBEFD}"/>
              </a:ext>
            </a:extLst>
          </p:cNvPr>
          <p:cNvCxnSpPr>
            <a:cxnSpLocks/>
          </p:cNvCxnSpPr>
          <p:nvPr/>
        </p:nvCxnSpPr>
        <p:spPr>
          <a:xfrm flipH="1">
            <a:off x="3381377" y="3055620"/>
            <a:ext cx="1" cy="8458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E4BA7C9-D37A-1445-B890-FC49621FCBAE}"/>
              </a:ext>
            </a:extLst>
          </p:cNvPr>
          <p:cNvCxnSpPr>
            <a:cxnSpLocks/>
          </p:cNvCxnSpPr>
          <p:nvPr/>
        </p:nvCxnSpPr>
        <p:spPr>
          <a:xfrm flipV="1">
            <a:off x="3112770" y="1226820"/>
            <a:ext cx="0" cy="16306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6CEC24F-1C8A-774F-BB64-03199E5806A1}"/>
              </a:ext>
            </a:extLst>
          </p:cNvPr>
          <p:cNvCxnSpPr>
            <a:cxnSpLocks/>
          </p:cNvCxnSpPr>
          <p:nvPr/>
        </p:nvCxnSpPr>
        <p:spPr>
          <a:xfrm>
            <a:off x="1600200" y="2846070"/>
            <a:ext cx="15125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57D1679-9A49-684C-9C86-1E8109C4852C}"/>
              </a:ext>
            </a:extLst>
          </p:cNvPr>
          <p:cNvCxnSpPr>
            <a:cxnSpLocks/>
          </p:cNvCxnSpPr>
          <p:nvPr/>
        </p:nvCxnSpPr>
        <p:spPr>
          <a:xfrm>
            <a:off x="1600200" y="3028950"/>
            <a:ext cx="15125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9AC0FCD-0B34-A240-B19C-315B900B51B0}"/>
              </a:ext>
            </a:extLst>
          </p:cNvPr>
          <p:cNvCxnSpPr>
            <a:cxnSpLocks/>
          </p:cNvCxnSpPr>
          <p:nvPr/>
        </p:nvCxnSpPr>
        <p:spPr>
          <a:xfrm flipH="1">
            <a:off x="3112770" y="3028950"/>
            <a:ext cx="1" cy="872490"/>
          </a:xfrm>
          <a:prstGeom prst="line">
            <a:avLst/>
          </a:prstGeom>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C1688890-F98F-B54A-9808-AB0536F12ADB}"/>
              </a:ext>
            </a:extLst>
          </p:cNvPr>
          <p:cNvSpPr/>
          <p:nvPr/>
        </p:nvSpPr>
        <p:spPr>
          <a:xfrm>
            <a:off x="5703571" y="2156460"/>
            <a:ext cx="171450" cy="1714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B9FB3B2-6959-7C45-9195-C85BE2E912A8}"/>
              </a:ext>
            </a:extLst>
          </p:cNvPr>
          <p:cNvSpPr/>
          <p:nvPr/>
        </p:nvSpPr>
        <p:spPr>
          <a:xfrm>
            <a:off x="5703571" y="2665094"/>
            <a:ext cx="171450" cy="1714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F8516039-DB61-7543-AF17-61556223B51A}"/>
              </a:ext>
            </a:extLst>
          </p:cNvPr>
          <p:cNvCxnSpPr/>
          <p:nvPr/>
        </p:nvCxnSpPr>
        <p:spPr>
          <a:xfrm>
            <a:off x="3360420" y="2137410"/>
            <a:ext cx="26517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E085D98-0673-5E4A-9489-AB93AC68C93F}"/>
              </a:ext>
            </a:extLst>
          </p:cNvPr>
          <p:cNvCxnSpPr/>
          <p:nvPr/>
        </p:nvCxnSpPr>
        <p:spPr>
          <a:xfrm>
            <a:off x="3360420" y="1935480"/>
            <a:ext cx="26517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B2CF998-B331-3F44-A8E0-A6819E7A6163}"/>
              </a:ext>
            </a:extLst>
          </p:cNvPr>
          <p:cNvCxnSpPr>
            <a:cxnSpLocks/>
          </p:cNvCxnSpPr>
          <p:nvPr/>
        </p:nvCxnSpPr>
        <p:spPr>
          <a:xfrm flipV="1">
            <a:off x="3360420" y="1226820"/>
            <a:ext cx="0" cy="708660"/>
          </a:xfrm>
          <a:prstGeom prst="line">
            <a:avLst/>
          </a:prstGeom>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77A023B1-64BB-5E40-A208-1E2F5962DB26}"/>
              </a:ext>
            </a:extLst>
          </p:cNvPr>
          <p:cNvSpPr/>
          <p:nvPr/>
        </p:nvSpPr>
        <p:spPr>
          <a:xfrm>
            <a:off x="3775711" y="2665094"/>
            <a:ext cx="171450" cy="1714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Arrow Connector 36">
            <a:extLst>
              <a:ext uri="{FF2B5EF4-FFF2-40B4-BE49-F238E27FC236}">
                <a16:creationId xmlns:a16="http://schemas.microsoft.com/office/drawing/2014/main" id="{5E8593E7-6D23-D24E-80B8-7F67CD19A751}"/>
              </a:ext>
            </a:extLst>
          </p:cNvPr>
          <p:cNvCxnSpPr>
            <a:stCxn id="21" idx="4"/>
            <a:endCxn id="22" idx="0"/>
          </p:cNvCxnSpPr>
          <p:nvPr/>
        </p:nvCxnSpPr>
        <p:spPr>
          <a:xfrm>
            <a:off x="5789296" y="2327910"/>
            <a:ext cx="0" cy="337184"/>
          </a:xfrm>
          <a:prstGeom prst="straightConnector1">
            <a:avLst/>
          </a:prstGeom>
          <a:ln w="1905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148E7BF-6489-264D-8B3E-93D57FC56AA8}"/>
              </a:ext>
            </a:extLst>
          </p:cNvPr>
          <p:cNvCxnSpPr/>
          <p:nvPr/>
        </p:nvCxnSpPr>
        <p:spPr>
          <a:xfrm>
            <a:off x="3268980" y="2948940"/>
            <a:ext cx="2520316" cy="0"/>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11328952-B381-B840-B2BD-5ED2428E6921}"/>
              </a:ext>
            </a:extLst>
          </p:cNvPr>
          <p:cNvCxnSpPr/>
          <p:nvPr/>
        </p:nvCxnSpPr>
        <p:spPr>
          <a:xfrm>
            <a:off x="3284220" y="2038350"/>
            <a:ext cx="2520316" cy="0"/>
          </a:xfrm>
          <a:prstGeom prst="straightConnector1">
            <a:avLst/>
          </a:prstGeom>
          <a:ln w="190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470D4C5-19C3-1A4A-9D5C-5A518BA8479C}"/>
              </a:ext>
            </a:extLst>
          </p:cNvPr>
          <p:cNvCxnSpPr/>
          <p:nvPr/>
        </p:nvCxnSpPr>
        <p:spPr>
          <a:xfrm>
            <a:off x="3268980" y="2042161"/>
            <a:ext cx="0" cy="906779"/>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AADD5CB4-299C-BE4A-8A0D-8878BF7C0AE8}"/>
              </a:ext>
            </a:extLst>
          </p:cNvPr>
          <p:cNvSpPr txBox="1"/>
          <p:nvPr/>
        </p:nvSpPr>
        <p:spPr>
          <a:xfrm>
            <a:off x="5804536" y="2327910"/>
            <a:ext cx="2121093" cy="369332"/>
          </a:xfrm>
          <a:prstGeom prst="rect">
            <a:avLst/>
          </a:prstGeom>
          <a:noFill/>
        </p:spPr>
        <p:txBody>
          <a:bodyPr wrap="none" rtlCol="0">
            <a:spAutoFit/>
          </a:bodyPr>
          <a:lstStyle/>
          <a:p>
            <a:r>
              <a:rPr lang="en-US" dirty="0">
                <a:solidFill>
                  <a:schemeClr val="tx2"/>
                </a:solidFill>
              </a:rPr>
              <a:t>Euclidean distance</a:t>
            </a:r>
          </a:p>
        </p:txBody>
      </p:sp>
      <p:sp>
        <p:nvSpPr>
          <p:cNvPr id="49" name="TextBox 48">
            <a:extLst>
              <a:ext uri="{FF2B5EF4-FFF2-40B4-BE49-F238E27FC236}">
                <a16:creationId xmlns:a16="http://schemas.microsoft.com/office/drawing/2014/main" id="{807F7557-177E-CB4E-BFC3-B3E7BA3443F2}"/>
              </a:ext>
            </a:extLst>
          </p:cNvPr>
          <p:cNvSpPr txBox="1"/>
          <p:nvPr/>
        </p:nvSpPr>
        <p:spPr>
          <a:xfrm>
            <a:off x="1079244" y="2343507"/>
            <a:ext cx="2262158" cy="369332"/>
          </a:xfrm>
          <a:prstGeom prst="rect">
            <a:avLst/>
          </a:prstGeom>
          <a:noFill/>
        </p:spPr>
        <p:txBody>
          <a:bodyPr wrap="none" rtlCol="0">
            <a:spAutoFit/>
          </a:bodyPr>
          <a:lstStyle/>
          <a:p>
            <a:r>
              <a:rPr lang="en-US" dirty="0">
                <a:solidFill>
                  <a:srgbClr val="00B0F0"/>
                </a:solidFill>
              </a:rPr>
              <a:t>Manhattan  distance</a:t>
            </a:r>
          </a:p>
        </p:txBody>
      </p:sp>
      <p:sp>
        <p:nvSpPr>
          <p:cNvPr id="50" name="TextBox 49">
            <a:extLst>
              <a:ext uri="{FF2B5EF4-FFF2-40B4-BE49-F238E27FC236}">
                <a16:creationId xmlns:a16="http://schemas.microsoft.com/office/drawing/2014/main" id="{DE4529A1-54C4-FD45-8BC2-312C67F81767}"/>
              </a:ext>
            </a:extLst>
          </p:cNvPr>
          <p:cNvSpPr txBox="1"/>
          <p:nvPr/>
        </p:nvSpPr>
        <p:spPr>
          <a:xfrm>
            <a:off x="565564" y="4259818"/>
            <a:ext cx="7957628" cy="1569660"/>
          </a:xfrm>
          <a:prstGeom prst="rect">
            <a:avLst/>
          </a:prstGeom>
          <a:noFill/>
        </p:spPr>
        <p:txBody>
          <a:bodyPr wrap="none" rtlCol="0">
            <a:spAutoFit/>
          </a:bodyPr>
          <a:lstStyle/>
          <a:p>
            <a:r>
              <a:rPr lang="en-US" sz="2400" dirty="0"/>
              <a:t>The choice of distance metric depends on the application</a:t>
            </a:r>
          </a:p>
          <a:p>
            <a:pPr marL="285750" indent="-285750">
              <a:buFont typeface="Arial" panose="020B0604020202020204" pitchFamily="34" charset="0"/>
              <a:buChar char="•"/>
            </a:pPr>
            <a:r>
              <a:rPr lang="en-US" sz="2400" dirty="0"/>
              <a:t>Euclidean (L2)</a:t>
            </a:r>
          </a:p>
          <a:p>
            <a:pPr marL="285750" indent="-285750">
              <a:buFont typeface="Arial" panose="020B0604020202020204" pitchFamily="34" charset="0"/>
              <a:buChar char="•"/>
            </a:pPr>
            <a:r>
              <a:rPr lang="en-US" sz="2400" dirty="0"/>
              <a:t>Manhattan (L1)</a:t>
            </a:r>
          </a:p>
          <a:p>
            <a:pPr marL="285750" indent="-285750">
              <a:buFont typeface="Arial" panose="020B0604020202020204" pitchFamily="34" charset="0"/>
              <a:buChar char="•"/>
            </a:pPr>
            <a:r>
              <a:rPr lang="en-US" sz="2400" dirty="0"/>
              <a:t>Driving time</a:t>
            </a:r>
          </a:p>
        </p:txBody>
      </p:sp>
    </p:spTree>
    <p:extLst>
      <p:ext uri="{BB962C8B-B14F-4D97-AF65-F5344CB8AC3E}">
        <p14:creationId xmlns:p14="http://schemas.microsoft.com/office/powerpoint/2010/main" val="121837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8" grpId="0"/>
      <p:bldP spid="49" grpId="0"/>
      <p:bldP spid="5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CA385-8081-F94D-9695-9595203523FC}"/>
              </a:ext>
            </a:extLst>
          </p:cNvPr>
          <p:cNvSpPr>
            <a:spLocks noGrp="1"/>
          </p:cNvSpPr>
          <p:nvPr>
            <p:ph type="title"/>
          </p:nvPr>
        </p:nvSpPr>
        <p:spPr/>
        <p:txBody>
          <a:bodyPr/>
          <a:lstStyle/>
          <a:p>
            <a:r>
              <a:rPr lang="en-US" dirty="0"/>
              <a:t>Media consumption</a:t>
            </a:r>
          </a:p>
        </p:txBody>
      </p:sp>
      <p:sp>
        <p:nvSpPr>
          <p:cNvPr id="3" name="Content Placeholder 2">
            <a:extLst>
              <a:ext uri="{FF2B5EF4-FFF2-40B4-BE49-F238E27FC236}">
                <a16:creationId xmlns:a16="http://schemas.microsoft.com/office/drawing/2014/main" id="{48239145-90FF-0041-A9D9-8171D4375AA4}"/>
              </a:ext>
            </a:extLst>
          </p:cNvPr>
          <p:cNvSpPr>
            <a:spLocks noGrp="1"/>
          </p:cNvSpPr>
          <p:nvPr>
            <p:ph idx="1"/>
          </p:nvPr>
        </p:nvSpPr>
        <p:spPr>
          <a:xfrm>
            <a:off x="457200" y="991585"/>
            <a:ext cx="8229600" cy="1634775"/>
          </a:xfrm>
        </p:spPr>
        <p:txBody>
          <a:bodyPr>
            <a:normAutofit/>
          </a:bodyPr>
          <a:lstStyle/>
          <a:p>
            <a:r>
              <a:rPr lang="en-US" sz="2800" dirty="0"/>
              <a:t>Suppose we record the number of hours each user watched each channel</a:t>
            </a:r>
          </a:p>
          <a:p>
            <a:r>
              <a:rPr lang="en-US" sz="2800" dirty="0"/>
              <a:t>Cluster viewers by media consumption</a:t>
            </a:r>
          </a:p>
        </p:txBody>
      </p:sp>
      <p:sp>
        <p:nvSpPr>
          <p:cNvPr id="4" name="Slide Number Placeholder 3">
            <a:extLst>
              <a:ext uri="{FF2B5EF4-FFF2-40B4-BE49-F238E27FC236}">
                <a16:creationId xmlns:a16="http://schemas.microsoft.com/office/drawing/2014/main" id="{40807334-A161-8A41-91C8-AE5E74B28E9A}"/>
              </a:ext>
            </a:extLst>
          </p:cNvPr>
          <p:cNvSpPr>
            <a:spLocks noGrp="1"/>
          </p:cNvSpPr>
          <p:nvPr>
            <p:ph type="sldNum" sz="quarter" idx="12"/>
          </p:nvPr>
        </p:nvSpPr>
        <p:spPr/>
        <p:txBody>
          <a:bodyPr/>
          <a:lstStyle/>
          <a:p>
            <a:fld id="{0CFEC368-1D7A-4F81-ABF6-AE0E36BAF64C}" type="slidenum">
              <a:rPr lang="en-US" smtClean="0"/>
              <a:pPr/>
              <a:t>42</a:t>
            </a:fld>
            <a:endParaRPr lang="en-US" dirty="0"/>
          </a:p>
        </p:txBody>
      </p:sp>
      <p:pic>
        <p:nvPicPr>
          <p:cNvPr id="7" name="Picture 6">
            <a:extLst>
              <a:ext uri="{FF2B5EF4-FFF2-40B4-BE49-F238E27FC236}">
                <a16:creationId xmlns:a16="http://schemas.microsoft.com/office/drawing/2014/main" id="{7C3F09C3-560C-1041-89CF-76F6DA9FC86A}"/>
              </a:ext>
            </a:extLst>
          </p:cNvPr>
          <p:cNvPicPr>
            <a:picLocks noChangeAspect="1"/>
          </p:cNvPicPr>
          <p:nvPr/>
        </p:nvPicPr>
        <p:blipFill>
          <a:blip r:embed="rId2"/>
          <a:stretch>
            <a:fillRect/>
          </a:stretch>
        </p:blipFill>
        <p:spPr>
          <a:xfrm>
            <a:off x="27360" y="2597389"/>
            <a:ext cx="9089280" cy="3923303"/>
          </a:xfrm>
          <a:prstGeom prst="rect">
            <a:avLst/>
          </a:prstGeom>
        </p:spPr>
      </p:pic>
    </p:spTree>
    <p:extLst>
      <p:ext uri="{BB962C8B-B14F-4D97-AF65-F5344CB8AC3E}">
        <p14:creationId xmlns:p14="http://schemas.microsoft.com/office/powerpoint/2010/main" val="24116318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8ED07-9E57-904A-BA1E-ED94847D6F9E}"/>
              </a:ext>
            </a:extLst>
          </p:cNvPr>
          <p:cNvSpPr>
            <a:spLocks noGrp="1"/>
          </p:cNvSpPr>
          <p:nvPr>
            <p:ph type="title"/>
          </p:nvPr>
        </p:nvSpPr>
        <p:spPr/>
        <p:txBody>
          <a:bodyPr/>
          <a:lstStyle/>
          <a:p>
            <a:r>
              <a:rPr lang="en-US" dirty="0"/>
              <a:t>Just focus on two channels for now…</a:t>
            </a:r>
          </a:p>
        </p:txBody>
      </p:sp>
      <p:sp>
        <p:nvSpPr>
          <p:cNvPr id="4" name="Slide Number Placeholder 3">
            <a:extLst>
              <a:ext uri="{FF2B5EF4-FFF2-40B4-BE49-F238E27FC236}">
                <a16:creationId xmlns:a16="http://schemas.microsoft.com/office/drawing/2014/main" id="{6DDD696F-C513-7542-876C-C998D69437EE}"/>
              </a:ext>
            </a:extLst>
          </p:cNvPr>
          <p:cNvSpPr>
            <a:spLocks noGrp="1"/>
          </p:cNvSpPr>
          <p:nvPr>
            <p:ph type="sldNum" sz="quarter" idx="12"/>
          </p:nvPr>
        </p:nvSpPr>
        <p:spPr/>
        <p:txBody>
          <a:bodyPr/>
          <a:lstStyle/>
          <a:p>
            <a:fld id="{0CFEC368-1D7A-4F81-ABF6-AE0E36BAF64C}" type="slidenum">
              <a:rPr lang="en-US" smtClean="0"/>
              <a:pPr/>
              <a:t>43</a:t>
            </a:fld>
            <a:endParaRPr lang="en-US" dirty="0"/>
          </a:p>
        </p:txBody>
      </p:sp>
      <p:pic>
        <p:nvPicPr>
          <p:cNvPr id="5" name="Picture 4">
            <a:extLst>
              <a:ext uri="{FF2B5EF4-FFF2-40B4-BE49-F238E27FC236}">
                <a16:creationId xmlns:a16="http://schemas.microsoft.com/office/drawing/2014/main" id="{0E940222-10EA-664A-81AF-97077510BB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39120" y="3661423"/>
            <a:ext cx="638820" cy="638820"/>
          </a:xfrm>
          <a:prstGeom prst="rect">
            <a:avLst/>
          </a:prstGeom>
        </p:spPr>
      </p:pic>
      <p:pic>
        <p:nvPicPr>
          <p:cNvPr id="6" name="Picture 5">
            <a:extLst>
              <a:ext uri="{FF2B5EF4-FFF2-40B4-BE49-F238E27FC236}">
                <a16:creationId xmlns:a16="http://schemas.microsoft.com/office/drawing/2014/main" id="{0EA2E9A4-F77A-3948-A5D7-288F3B839C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4745" y="1047269"/>
            <a:ext cx="719349" cy="334497"/>
          </a:xfrm>
          <a:prstGeom prst="rect">
            <a:avLst/>
          </a:prstGeom>
        </p:spPr>
      </p:pic>
      <p:pic>
        <p:nvPicPr>
          <p:cNvPr id="7" name="Picture 6">
            <a:extLst>
              <a:ext uri="{FF2B5EF4-FFF2-40B4-BE49-F238E27FC236}">
                <a16:creationId xmlns:a16="http://schemas.microsoft.com/office/drawing/2014/main" id="{DA1698C7-4483-6A40-9276-4EF0FBD9EA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69138" y="4800605"/>
            <a:ext cx="741760" cy="741760"/>
          </a:xfrm>
          <a:prstGeom prst="rect">
            <a:avLst/>
          </a:prstGeom>
        </p:spPr>
      </p:pic>
      <p:cxnSp>
        <p:nvCxnSpPr>
          <p:cNvPr id="11" name="Straight Arrow Connector 10">
            <a:extLst>
              <a:ext uri="{FF2B5EF4-FFF2-40B4-BE49-F238E27FC236}">
                <a16:creationId xmlns:a16="http://schemas.microsoft.com/office/drawing/2014/main" id="{1747BB4C-5DCA-674D-B312-E82195E3C0A8}"/>
              </a:ext>
            </a:extLst>
          </p:cNvPr>
          <p:cNvCxnSpPr>
            <a:cxnSpLocks/>
            <a:endCxn id="7" idx="1"/>
          </p:cNvCxnSpPr>
          <p:nvPr/>
        </p:nvCxnSpPr>
        <p:spPr>
          <a:xfrm flipV="1">
            <a:off x="1074420" y="5171485"/>
            <a:ext cx="5494718" cy="177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D238F9E-1389-8245-9999-1C43337614B1}"/>
              </a:ext>
            </a:extLst>
          </p:cNvPr>
          <p:cNvCxnSpPr/>
          <p:nvPr/>
        </p:nvCxnSpPr>
        <p:spPr>
          <a:xfrm flipV="1">
            <a:off x="1074420" y="1423867"/>
            <a:ext cx="0" cy="37653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79D01B85-C0A7-6044-AD50-8AB8CD5DBC2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52815" y="2472665"/>
            <a:ext cx="803960" cy="803960"/>
          </a:xfrm>
          <a:prstGeom prst="rect">
            <a:avLst/>
          </a:prstGeom>
        </p:spPr>
      </p:pic>
      <p:pic>
        <p:nvPicPr>
          <p:cNvPr id="22" name="Picture 21">
            <a:extLst>
              <a:ext uri="{FF2B5EF4-FFF2-40B4-BE49-F238E27FC236}">
                <a16:creationId xmlns:a16="http://schemas.microsoft.com/office/drawing/2014/main" id="{69DC38B3-8F92-9A40-890A-B7B98BCB97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74863" y="4903545"/>
            <a:ext cx="638820" cy="638820"/>
          </a:xfrm>
          <a:prstGeom prst="rect">
            <a:avLst/>
          </a:prstGeom>
        </p:spPr>
      </p:pic>
      <p:cxnSp>
        <p:nvCxnSpPr>
          <p:cNvPr id="26" name="Straight Arrow Connector 25">
            <a:extLst>
              <a:ext uri="{FF2B5EF4-FFF2-40B4-BE49-F238E27FC236}">
                <a16:creationId xmlns:a16="http://schemas.microsoft.com/office/drawing/2014/main" id="{F9D0C8C4-C25E-1343-AA5C-AD69CB684E2B}"/>
              </a:ext>
            </a:extLst>
          </p:cNvPr>
          <p:cNvCxnSpPr>
            <a:endCxn id="5" idx="2"/>
          </p:cNvCxnSpPr>
          <p:nvPr/>
        </p:nvCxnSpPr>
        <p:spPr>
          <a:xfrm flipV="1">
            <a:off x="1074419" y="4300243"/>
            <a:ext cx="4984111" cy="880110"/>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AF20B7D-8CE4-D94D-96F2-5B7D12FFEFD5}"/>
              </a:ext>
            </a:extLst>
          </p:cNvPr>
          <p:cNvCxnSpPr>
            <a:endCxn id="21" idx="2"/>
          </p:cNvCxnSpPr>
          <p:nvPr/>
        </p:nvCxnSpPr>
        <p:spPr>
          <a:xfrm flipV="1">
            <a:off x="1074419" y="3276625"/>
            <a:ext cx="480376" cy="1903728"/>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8318AD9-9969-FC4C-B9D6-19173FD9228D}"/>
              </a:ext>
            </a:extLst>
          </p:cNvPr>
          <p:cNvCxnSpPr/>
          <p:nvPr/>
        </p:nvCxnSpPr>
        <p:spPr>
          <a:xfrm flipV="1">
            <a:off x="1074419" y="5171485"/>
            <a:ext cx="1500444" cy="17735"/>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5" name="Arc 34">
            <a:extLst>
              <a:ext uri="{FF2B5EF4-FFF2-40B4-BE49-F238E27FC236}">
                <a16:creationId xmlns:a16="http://schemas.microsoft.com/office/drawing/2014/main" id="{A64630DF-61DB-2A46-AB56-719146393FB7}"/>
              </a:ext>
            </a:extLst>
          </p:cNvPr>
          <p:cNvSpPr/>
          <p:nvPr/>
        </p:nvSpPr>
        <p:spPr>
          <a:xfrm>
            <a:off x="777612" y="4571043"/>
            <a:ext cx="868680" cy="925830"/>
          </a:xfrm>
          <a:prstGeom prst="arc">
            <a:avLst>
              <a:gd name="adj1" fmla="val 16200000"/>
              <a:gd name="adj2" fmla="val 351361"/>
            </a:avLst>
          </a:prstGeom>
          <a:ln w="19050">
            <a:solidFill>
              <a:srgbClr val="7030A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TextBox 40">
            <a:extLst>
              <a:ext uri="{FF2B5EF4-FFF2-40B4-BE49-F238E27FC236}">
                <a16:creationId xmlns:a16="http://schemas.microsoft.com/office/drawing/2014/main" id="{935CA82A-A182-2B4E-AAC2-354D96B1AF0E}"/>
              </a:ext>
            </a:extLst>
          </p:cNvPr>
          <p:cNvSpPr txBox="1"/>
          <p:nvPr/>
        </p:nvSpPr>
        <p:spPr>
          <a:xfrm>
            <a:off x="1434094" y="4431273"/>
            <a:ext cx="1826141" cy="369332"/>
          </a:xfrm>
          <a:prstGeom prst="rect">
            <a:avLst/>
          </a:prstGeom>
          <a:noFill/>
        </p:spPr>
        <p:txBody>
          <a:bodyPr wrap="none" rtlCol="0">
            <a:spAutoFit/>
          </a:bodyPr>
          <a:lstStyle/>
          <a:p>
            <a:r>
              <a:rPr lang="en-US" dirty="0">
                <a:solidFill>
                  <a:srgbClr val="7030A0"/>
                </a:solidFill>
              </a:rPr>
              <a:t>Cosine distance</a:t>
            </a:r>
          </a:p>
        </p:txBody>
      </p:sp>
      <p:grpSp>
        <p:nvGrpSpPr>
          <p:cNvPr id="58" name="Group 57">
            <a:extLst>
              <a:ext uri="{FF2B5EF4-FFF2-40B4-BE49-F238E27FC236}">
                <a16:creationId xmlns:a16="http://schemas.microsoft.com/office/drawing/2014/main" id="{1C027CD3-043E-694E-9404-3D91A5D8FC79}"/>
              </a:ext>
            </a:extLst>
          </p:cNvPr>
          <p:cNvGrpSpPr/>
          <p:nvPr/>
        </p:nvGrpSpPr>
        <p:grpSpPr>
          <a:xfrm>
            <a:off x="1956775" y="2874645"/>
            <a:ext cx="3782345" cy="2028900"/>
            <a:chOff x="1956775" y="2874645"/>
            <a:chExt cx="3782345" cy="2028900"/>
          </a:xfrm>
        </p:grpSpPr>
        <p:cxnSp>
          <p:nvCxnSpPr>
            <p:cNvPr id="39" name="Straight Arrow Connector 38">
              <a:extLst>
                <a:ext uri="{FF2B5EF4-FFF2-40B4-BE49-F238E27FC236}">
                  <a16:creationId xmlns:a16="http://schemas.microsoft.com/office/drawing/2014/main" id="{FFFDA755-9E83-9145-8F4B-48445E66AA1B}"/>
                </a:ext>
              </a:extLst>
            </p:cNvPr>
            <p:cNvCxnSpPr>
              <a:stCxn id="21" idx="3"/>
              <a:endCxn id="5" idx="1"/>
            </p:cNvCxnSpPr>
            <p:nvPr/>
          </p:nvCxnSpPr>
          <p:spPr>
            <a:xfrm>
              <a:off x="1956775" y="2874645"/>
              <a:ext cx="3782345" cy="1106188"/>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0319667-E670-F348-8A9F-99116C95A394}"/>
                </a:ext>
              </a:extLst>
            </p:cNvPr>
            <p:cNvSpPr txBox="1"/>
            <p:nvPr/>
          </p:nvSpPr>
          <p:spPr>
            <a:xfrm>
              <a:off x="3348990" y="2944712"/>
              <a:ext cx="2121093" cy="369332"/>
            </a:xfrm>
            <a:prstGeom prst="rect">
              <a:avLst/>
            </a:prstGeom>
            <a:noFill/>
          </p:spPr>
          <p:txBody>
            <a:bodyPr wrap="none" rtlCol="0">
              <a:spAutoFit/>
            </a:bodyPr>
            <a:lstStyle/>
            <a:p>
              <a:r>
                <a:rPr lang="en-US" dirty="0"/>
                <a:t>Euclidean distance</a:t>
              </a:r>
            </a:p>
          </p:txBody>
        </p:sp>
        <p:cxnSp>
          <p:nvCxnSpPr>
            <p:cNvPr id="43" name="Straight Arrow Connector 42">
              <a:extLst>
                <a:ext uri="{FF2B5EF4-FFF2-40B4-BE49-F238E27FC236}">
                  <a16:creationId xmlns:a16="http://schemas.microsoft.com/office/drawing/2014/main" id="{F0B6A737-4DD8-594A-B3D8-3F15132D8D17}"/>
                </a:ext>
              </a:extLst>
            </p:cNvPr>
            <p:cNvCxnSpPr>
              <a:stCxn id="21" idx="3"/>
            </p:cNvCxnSpPr>
            <p:nvPr/>
          </p:nvCxnSpPr>
          <p:spPr>
            <a:xfrm>
              <a:off x="1956775" y="2874645"/>
              <a:ext cx="937498" cy="2028900"/>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F1E60986-4807-AC45-B5F4-E8BB7B1AD817}"/>
                </a:ext>
              </a:extLst>
            </p:cNvPr>
            <p:cNvCxnSpPr>
              <a:stCxn id="5" idx="1"/>
              <a:endCxn id="22" idx="0"/>
            </p:cNvCxnSpPr>
            <p:nvPr/>
          </p:nvCxnSpPr>
          <p:spPr>
            <a:xfrm flipH="1">
              <a:off x="2894273" y="3980833"/>
              <a:ext cx="2844847" cy="922712"/>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52" name="Straight Arrow Connector 51">
            <a:extLst>
              <a:ext uri="{FF2B5EF4-FFF2-40B4-BE49-F238E27FC236}">
                <a16:creationId xmlns:a16="http://schemas.microsoft.com/office/drawing/2014/main" id="{9ECC6498-01BB-814F-AC9A-3BC1FCDC059B}"/>
              </a:ext>
            </a:extLst>
          </p:cNvPr>
          <p:cNvCxnSpPr>
            <a:cxnSpLocks/>
          </p:cNvCxnSpPr>
          <p:nvPr/>
        </p:nvCxnSpPr>
        <p:spPr>
          <a:xfrm>
            <a:off x="2320145" y="4903545"/>
            <a:ext cx="0" cy="267940"/>
          </a:xfrm>
          <a:prstGeom prst="straightConnector1">
            <a:avLst/>
          </a:prstGeom>
          <a:ln w="1905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235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F349E-6761-9145-8CDD-6B7CEB54841B}"/>
              </a:ext>
            </a:extLst>
          </p:cNvPr>
          <p:cNvSpPr>
            <a:spLocks noGrp="1"/>
          </p:cNvSpPr>
          <p:nvPr>
            <p:ph type="title"/>
          </p:nvPr>
        </p:nvSpPr>
        <p:spPr/>
        <p:txBody>
          <a:bodyPr/>
          <a:lstStyle/>
          <a:p>
            <a:r>
              <a:rPr lang="en-US" dirty="0"/>
              <a:t>DNA sequences</a:t>
            </a:r>
          </a:p>
        </p:txBody>
      </p:sp>
      <p:sp>
        <p:nvSpPr>
          <p:cNvPr id="3" name="Content Placeholder 2">
            <a:extLst>
              <a:ext uri="{FF2B5EF4-FFF2-40B4-BE49-F238E27FC236}">
                <a16:creationId xmlns:a16="http://schemas.microsoft.com/office/drawing/2014/main" id="{B0103D10-44F6-4142-B2F3-F8C90B0F535B}"/>
              </a:ext>
            </a:extLst>
          </p:cNvPr>
          <p:cNvSpPr>
            <a:spLocks noGrp="1"/>
          </p:cNvSpPr>
          <p:nvPr>
            <p:ph idx="1"/>
          </p:nvPr>
        </p:nvSpPr>
        <p:spPr>
          <a:xfrm>
            <a:off x="457200" y="3847246"/>
            <a:ext cx="8229600" cy="2673447"/>
          </a:xfrm>
        </p:spPr>
        <p:txBody>
          <a:bodyPr>
            <a:normAutofit/>
          </a:bodyPr>
          <a:lstStyle/>
          <a:p>
            <a:pPr marL="0" indent="0">
              <a:buNone/>
            </a:pPr>
            <a:r>
              <a:rPr lang="en-US" dirty="0">
                <a:solidFill>
                  <a:srgbClr val="C00000"/>
                </a:solidFill>
              </a:rPr>
              <a:t>Edit distance </a:t>
            </a:r>
            <a:r>
              <a:rPr lang="en-US" dirty="0"/>
              <a:t>is often useful for sequences</a:t>
            </a:r>
          </a:p>
          <a:p>
            <a:r>
              <a:rPr lang="en-US" dirty="0"/>
              <a:t>DNA</a:t>
            </a:r>
          </a:p>
          <a:p>
            <a:r>
              <a:rPr lang="en-US" dirty="0"/>
              <a:t>Amino Acids</a:t>
            </a:r>
          </a:p>
          <a:p>
            <a:r>
              <a:rPr lang="en-US" dirty="0"/>
              <a:t>Genes</a:t>
            </a:r>
          </a:p>
        </p:txBody>
      </p:sp>
      <p:sp>
        <p:nvSpPr>
          <p:cNvPr id="4" name="Slide Number Placeholder 3">
            <a:extLst>
              <a:ext uri="{FF2B5EF4-FFF2-40B4-BE49-F238E27FC236}">
                <a16:creationId xmlns:a16="http://schemas.microsoft.com/office/drawing/2014/main" id="{8BE0729F-1B0E-3648-9167-34972BA7715E}"/>
              </a:ext>
            </a:extLst>
          </p:cNvPr>
          <p:cNvSpPr>
            <a:spLocks noGrp="1"/>
          </p:cNvSpPr>
          <p:nvPr>
            <p:ph type="sldNum" sz="quarter" idx="12"/>
          </p:nvPr>
        </p:nvSpPr>
        <p:spPr/>
        <p:txBody>
          <a:bodyPr/>
          <a:lstStyle/>
          <a:p>
            <a:fld id="{0CFEC368-1D7A-4F81-ABF6-AE0E36BAF64C}" type="slidenum">
              <a:rPr lang="en-US" smtClean="0"/>
              <a:pPr/>
              <a:t>44</a:t>
            </a:fld>
            <a:endParaRPr lang="en-US" dirty="0"/>
          </a:p>
        </p:txBody>
      </p:sp>
      <p:sp>
        <p:nvSpPr>
          <p:cNvPr id="5" name="Rectangle 4">
            <a:extLst>
              <a:ext uri="{FF2B5EF4-FFF2-40B4-BE49-F238E27FC236}">
                <a16:creationId xmlns:a16="http://schemas.microsoft.com/office/drawing/2014/main" id="{40527EC5-6066-A241-ADBD-C181A2C03DEF}"/>
              </a:ext>
            </a:extLst>
          </p:cNvPr>
          <p:cNvSpPr/>
          <p:nvPr/>
        </p:nvSpPr>
        <p:spPr>
          <a:xfrm>
            <a:off x="2387443" y="1129784"/>
            <a:ext cx="3008516" cy="553998"/>
          </a:xfrm>
          <a:prstGeom prst="rect">
            <a:avLst/>
          </a:prstGeom>
        </p:spPr>
        <p:txBody>
          <a:bodyPr wrap="none">
            <a:spAutoFit/>
          </a:bodyPr>
          <a:lstStyle/>
          <a:p>
            <a:r>
              <a:rPr lang="en-US" sz="3000" dirty="0">
                <a:solidFill>
                  <a:srgbClr val="0070C0"/>
                </a:solidFill>
              </a:rPr>
              <a:t>A</a:t>
            </a:r>
            <a:r>
              <a:rPr lang="en-US" sz="3000" dirty="0">
                <a:solidFill>
                  <a:srgbClr val="D2533C"/>
                </a:solidFill>
              </a:rPr>
              <a:t>T</a:t>
            </a:r>
            <a:r>
              <a:rPr lang="en-US" sz="3000" dirty="0">
                <a:solidFill>
                  <a:srgbClr val="0070C0"/>
                </a:solidFill>
              </a:rPr>
              <a:t>GTCGTATGC</a:t>
            </a:r>
            <a:endParaRPr lang="en-US" dirty="0"/>
          </a:p>
        </p:txBody>
      </p:sp>
      <p:sp>
        <p:nvSpPr>
          <p:cNvPr id="6" name="Rectangle 5">
            <a:extLst>
              <a:ext uri="{FF2B5EF4-FFF2-40B4-BE49-F238E27FC236}">
                <a16:creationId xmlns:a16="http://schemas.microsoft.com/office/drawing/2014/main" id="{CE9EDAE3-867D-5D4D-BEF7-0C3E6B7F9BB8}"/>
              </a:ext>
            </a:extLst>
          </p:cNvPr>
          <p:cNvSpPr/>
          <p:nvPr/>
        </p:nvSpPr>
        <p:spPr>
          <a:xfrm>
            <a:off x="2383792" y="2901429"/>
            <a:ext cx="3057888" cy="553998"/>
          </a:xfrm>
          <a:prstGeom prst="rect">
            <a:avLst/>
          </a:prstGeom>
        </p:spPr>
        <p:txBody>
          <a:bodyPr wrap="none">
            <a:spAutoFit/>
          </a:bodyPr>
          <a:lstStyle/>
          <a:p>
            <a:pPr lvl="0">
              <a:spcBef>
                <a:spcPct val="20000"/>
              </a:spcBef>
              <a:buClr>
                <a:srgbClr val="93A299"/>
              </a:buClr>
              <a:buSzPct val="85000"/>
            </a:pPr>
            <a:r>
              <a:rPr lang="en-US" sz="3000" dirty="0">
                <a:solidFill>
                  <a:srgbClr val="0070C0"/>
                </a:solidFill>
              </a:rPr>
              <a:t>AGTC</a:t>
            </a:r>
            <a:r>
              <a:rPr lang="en-US" sz="3000" dirty="0">
                <a:solidFill>
                  <a:srgbClr val="D2533C"/>
                </a:solidFill>
              </a:rPr>
              <a:t>A</a:t>
            </a:r>
            <a:r>
              <a:rPr lang="en-US" sz="3000" dirty="0">
                <a:solidFill>
                  <a:srgbClr val="0070C0"/>
                </a:solidFill>
              </a:rPr>
              <a:t>GTATGC</a:t>
            </a:r>
          </a:p>
        </p:txBody>
      </p:sp>
      <p:sp>
        <p:nvSpPr>
          <p:cNvPr id="7" name="Down Arrow 6">
            <a:extLst>
              <a:ext uri="{FF2B5EF4-FFF2-40B4-BE49-F238E27FC236}">
                <a16:creationId xmlns:a16="http://schemas.microsoft.com/office/drawing/2014/main" id="{57478C11-70AF-9348-B1FC-F263D539F1EC}"/>
              </a:ext>
            </a:extLst>
          </p:cNvPr>
          <p:cNvSpPr/>
          <p:nvPr/>
        </p:nvSpPr>
        <p:spPr>
          <a:xfrm>
            <a:off x="3797297" y="1681272"/>
            <a:ext cx="180344" cy="1220157"/>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8" name="TextBox 7">
            <a:extLst>
              <a:ext uri="{FF2B5EF4-FFF2-40B4-BE49-F238E27FC236}">
                <a16:creationId xmlns:a16="http://schemas.microsoft.com/office/drawing/2014/main" id="{D232EE7F-4EAC-824A-AFB0-5BC3709CA63A}"/>
              </a:ext>
            </a:extLst>
          </p:cNvPr>
          <p:cNvSpPr txBox="1"/>
          <p:nvPr/>
        </p:nvSpPr>
        <p:spPr>
          <a:xfrm>
            <a:off x="3912736" y="1710841"/>
            <a:ext cx="4803816" cy="1077218"/>
          </a:xfrm>
          <a:prstGeom prst="rect">
            <a:avLst/>
          </a:prstGeom>
          <a:noFill/>
        </p:spPr>
        <p:txBody>
          <a:bodyPr wrap="none" rtlCol="0">
            <a:spAutoFit/>
          </a:bodyPr>
          <a:lstStyle/>
          <a:p>
            <a:r>
              <a:rPr lang="en-US" sz="2000" dirty="0"/>
              <a:t>Delete T (position 2), insert A (position 5)</a:t>
            </a:r>
          </a:p>
          <a:p>
            <a:endParaRPr lang="en-US" sz="2000" dirty="0"/>
          </a:p>
          <a:p>
            <a:r>
              <a:rPr lang="en-US" sz="2400" dirty="0">
                <a:solidFill>
                  <a:srgbClr val="7030A0"/>
                </a:solidFill>
              </a:rPr>
              <a:t>Edit distance = 2</a:t>
            </a:r>
          </a:p>
        </p:txBody>
      </p:sp>
    </p:spTree>
    <p:extLst>
      <p:ext uri="{BB962C8B-B14F-4D97-AF65-F5344CB8AC3E}">
        <p14:creationId xmlns:p14="http://schemas.microsoft.com/office/powerpoint/2010/main" val="238828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p:bldP spid="7" grpId="0" animBg="1"/>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33C5D-B2DB-0042-AF34-A195B48A150C}"/>
              </a:ext>
            </a:extLst>
          </p:cNvPr>
          <p:cNvSpPr>
            <a:spLocks noGrp="1"/>
          </p:cNvSpPr>
          <p:nvPr>
            <p:ph type="title"/>
          </p:nvPr>
        </p:nvSpPr>
        <p:spPr/>
        <p:txBody>
          <a:bodyPr>
            <a:normAutofit fontScale="90000"/>
          </a:bodyPr>
          <a:lstStyle/>
          <a:p>
            <a:r>
              <a:rPr lang="en-US" dirty="0"/>
              <a:t>Feature Scaling: Document Clustering</a:t>
            </a:r>
          </a:p>
        </p:txBody>
      </p:sp>
      <p:sp>
        <p:nvSpPr>
          <p:cNvPr id="4" name="Slide Number Placeholder 3">
            <a:extLst>
              <a:ext uri="{FF2B5EF4-FFF2-40B4-BE49-F238E27FC236}">
                <a16:creationId xmlns:a16="http://schemas.microsoft.com/office/drawing/2014/main" id="{81A2437E-56F8-1C41-A949-7CD69A6C69D6}"/>
              </a:ext>
            </a:extLst>
          </p:cNvPr>
          <p:cNvSpPr>
            <a:spLocks noGrp="1"/>
          </p:cNvSpPr>
          <p:nvPr>
            <p:ph type="sldNum" sz="quarter" idx="12"/>
          </p:nvPr>
        </p:nvSpPr>
        <p:spPr/>
        <p:txBody>
          <a:bodyPr/>
          <a:lstStyle/>
          <a:p>
            <a:fld id="{0CFEC368-1D7A-4F81-ABF6-AE0E36BAF64C}" type="slidenum">
              <a:rPr lang="en-US" smtClean="0"/>
              <a:pPr/>
              <a:t>45</a:t>
            </a:fld>
            <a:endParaRPr lang="en-US" dirty="0"/>
          </a:p>
        </p:txBody>
      </p:sp>
      <p:pic>
        <p:nvPicPr>
          <p:cNvPr id="5" name="Picture 4">
            <a:extLst>
              <a:ext uri="{FF2B5EF4-FFF2-40B4-BE49-F238E27FC236}">
                <a16:creationId xmlns:a16="http://schemas.microsoft.com/office/drawing/2014/main" id="{EC0EFA6A-96B8-9045-A0DF-149E01D1C0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1397225"/>
            <a:ext cx="2625624" cy="1737546"/>
          </a:xfrm>
          <a:prstGeom prst="rect">
            <a:avLst/>
          </a:prstGeom>
        </p:spPr>
      </p:pic>
      <p:pic>
        <p:nvPicPr>
          <p:cNvPr id="6" name="Picture 5">
            <a:extLst>
              <a:ext uri="{FF2B5EF4-FFF2-40B4-BE49-F238E27FC236}">
                <a16:creationId xmlns:a16="http://schemas.microsoft.com/office/drawing/2014/main" id="{EF64173B-330E-A244-9C9D-F2AF16EF23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29450" y="1137285"/>
            <a:ext cx="2038350" cy="2038350"/>
          </a:xfrm>
          <a:prstGeom prst="rect">
            <a:avLst/>
          </a:prstGeom>
        </p:spPr>
      </p:pic>
      <p:pic>
        <p:nvPicPr>
          <p:cNvPr id="7" name="Picture 6">
            <a:extLst>
              <a:ext uri="{FF2B5EF4-FFF2-40B4-BE49-F238E27FC236}">
                <a16:creationId xmlns:a16="http://schemas.microsoft.com/office/drawing/2014/main" id="{D70EFCBE-13EC-4F48-B045-43FBCA4208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4757" y="4698282"/>
            <a:ext cx="2625624" cy="1780501"/>
          </a:xfrm>
          <a:prstGeom prst="rect">
            <a:avLst/>
          </a:prstGeom>
        </p:spPr>
      </p:pic>
      <p:pic>
        <p:nvPicPr>
          <p:cNvPr id="8" name="Picture 7">
            <a:extLst>
              <a:ext uri="{FF2B5EF4-FFF2-40B4-BE49-F238E27FC236}">
                <a16:creationId xmlns:a16="http://schemas.microsoft.com/office/drawing/2014/main" id="{14A49602-AA67-7345-802A-99B5C0FE424F}"/>
              </a:ext>
            </a:extLst>
          </p:cNvPr>
          <p:cNvPicPr>
            <a:picLocks noChangeAspect="1"/>
          </p:cNvPicPr>
          <p:nvPr/>
        </p:nvPicPr>
        <p:blipFill>
          <a:blip r:embed="rId5"/>
          <a:stretch>
            <a:fillRect/>
          </a:stretch>
        </p:blipFill>
        <p:spPr>
          <a:xfrm>
            <a:off x="5887347" y="4697730"/>
            <a:ext cx="3180452" cy="1781053"/>
          </a:xfrm>
          <a:prstGeom prst="rect">
            <a:avLst/>
          </a:prstGeom>
        </p:spPr>
      </p:pic>
      <p:grpSp>
        <p:nvGrpSpPr>
          <p:cNvPr id="18" name="Group 17">
            <a:extLst>
              <a:ext uri="{FF2B5EF4-FFF2-40B4-BE49-F238E27FC236}">
                <a16:creationId xmlns:a16="http://schemas.microsoft.com/office/drawing/2014/main" id="{B195F914-B6B6-1740-B506-4F3298BFC639}"/>
              </a:ext>
            </a:extLst>
          </p:cNvPr>
          <p:cNvGrpSpPr/>
          <p:nvPr/>
        </p:nvGrpSpPr>
        <p:grpSpPr>
          <a:xfrm>
            <a:off x="3974279" y="2806065"/>
            <a:ext cx="1504950" cy="1657350"/>
            <a:chOff x="4057650" y="1897380"/>
            <a:chExt cx="1504950" cy="1657350"/>
          </a:xfrm>
        </p:grpSpPr>
        <p:sp>
          <p:nvSpPr>
            <p:cNvPr id="9" name="Rectangle 8">
              <a:extLst>
                <a:ext uri="{FF2B5EF4-FFF2-40B4-BE49-F238E27FC236}">
                  <a16:creationId xmlns:a16="http://schemas.microsoft.com/office/drawing/2014/main" id="{00B53AC3-7682-1D4E-97FB-4C0930407067}"/>
                </a:ext>
              </a:extLst>
            </p:cNvPr>
            <p:cNvSpPr/>
            <p:nvPr/>
          </p:nvSpPr>
          <p:spPr>
            <a:xfrm>
              <a:off x="4057650" y="1897380"/>
              <a:ext cx="590550" cy="74295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23E15DA-7D74-F54C-B7EA-ECEDBE4B19CD}"/>
                </a:ext>
              </a:extLst>
            </p:cNvPr>
            <p:cNvSpPr/>
            <p:nvPr/>
          </p:nvSpPr>
          <p:spPr>
            <a:xfrm>
              <a:off x="4210050" y="2049780"/>
              <a:ext cx="590550" cy="74295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9B456F7-EFB6-0442-8CD8-E9A33328D18D}"/>
                </a:ext>
              </a:extLst>
            </p:cNvPr>
            <p:cNvSpPr/>
            <p:nvPr/>
          </p:nvSpPr>
          <p:spPr>
            <a:xfrm>
              <a:off x="4362450" y="2202180"/>
              <a:ext cx="590550" cy="74295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4F90D37-4A10-BD41-9667-1069D421AE3B}"/>
                </a:ext>
              </a:extLst>
            </p:cNvPr>
            <p:cNvSpPr/>
            <p:nvPr/>
          </p:nvSpPr>
          <p:spPr>
            <a:xfrm>
              <a:off x="4514850" y="2354580"/>
              <a:ext cx="590550" cy="74295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37791D1-67F7-4F4D-9952-36F6C8152058}"/>
                </a:ext>
              </a:extLst>
            </p:cNvPr>
            <p:cNvSpPr/>
            <p:nvPr/>
          </p:nvSpPr>
          <p:spPr>
            <a:xfrm>
              <a:off x="4667250" y="2506980"/>
              <a:ext cx="590550" cy="74295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30242D7-D706-3640-9DD1-BDE231366A24}"/>
                </a:ext>
              </a:extLst>
            </p:cNvPr>
            <p:cNvSpPr/>
            <p:nvPr/>
          </p:nvSpPr>
          <p:spPr>
            <a:xfrm>
              <a:off x="4819650" y="2659380"/>
              <a:ext cx="590550" cy="74295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26828A6-5254-AF46-89F0-A43B977AAE8D}"/>
                </a:ext>
              </a:extLst>
            </p:cNvPr>
            <p:cNvSpPr/>
            <p:nvPr/>
          </p:nvSpPr>
          <p:spPr>
            <a:xfrm>
              <a:off x="4972050" y="2811780"/>
              <a:ext cx="590550" cy="74295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30FE2D1E-0FA6-A84B-8DE0-B17B11223598}"/>
              </a:ext>
            </a:extLst>
          </p:cNvPr>
          <p:cNvSpPr txBox="1"/>
          <p:nvPr/>
        </p:nvSpPr>
        <p:spPr>
          <a:xfrm>
            <a:off x="4001046" y="2360533"/>
            <a:ext cx="1026243" cy="400110"/>
          </a:xfrm>
          <a:prstGeom prst="rect">
            <a:avLst/>
          </a:prstGeom>
          <a:noFill/>
        </p:spPr>
        <p:txBody>
          <a:bodyPr wrap="none" rtlCol="0">
            <a:spAutoFit/>
          </a:bodyPr>
          <a:lstStyle/>
          <a:p>
            <a:r>
              <a:rPr lang="en-US" sz="2000" b="1" dirty="0"/>
              <a:t>Jaguar</a:t>
            </a:r>
          </a:p>
        </p:txBody>
      </p:sp>
    </p:spTree>
    <p:extLst>
      <p:ext uri="{BB962C8B-B14F-4D97-AF65-F5344CB8AC3E}">
        <p14:creationId xmlns:p14="http://schemas.microsoft.com/office/powerpoint/2010/main" val="347644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9969C-A1E0-894C-AF8B-F2EB82E0641F}"/>
              </a:ext>
            </a:extLst>
          </p:cNvPr>
          <p:cNvSpPr>
            <a:spLocks noGrp="1"/>
          </p:cNvSpPr>
          <p:nvPr>
            <p:ph type="title"/>
          </p:nvPr>
        </p:nvSpPr>
        <p:spPr/>
        <p:txBody>
          <a:bodyPr/>
          <a:lstStyle/>
          <a:p>
            <a:r>
              <a:rPr lang="en-US" dirty="0"/>
              <a:t>Words as features</a:t>
            </a:r>
          </a:p>
        </p:txBody>
      </p:sp>
      <p:sp>
        <p:nvSpPr>
          <p:cNvPr id="4" name="Slide Number Placeholder 3">
            <a:extLst>
              <a:ext uri="{FF2B5EF4-FFF2-40B4-BE49-F238E27FC236}">
                <a16:creationId xmlns:a16="http://schemas.microsoft.com/office/drawing/2014/main" id="{5F35D7E8-F77F-9640-913B-2868DA3E904C}"/>
              </a:ext>
            </a:extLst>
          </p:cNvPr>
          <p:cNvSpPr>
            <a:spLocks noGrp="1"/>
          </p:cNvSpPr>
          <p:nvPr>
            <p:ph type="sldNum" sz="quarter" idx="12"/>
          </p:nvPr>
        </p:nvSpPr>
        <p:spPr/>
        <p:txBody>
          <a:bodyPr/>
          <a:lstStyle/>
          <a:p>
            <a:fld id="{0CFEC368-1D7A-4F81-ABF6-AE0E36BAF64C}" type="slidenum">
              <a:rPr lang="en-US" smtClean="0"/>
              <a:pPr/>
              <a:t>46</a:t>
            </a:fld>
            <a:endParaRPr lang="en-US" dirty="0"/>
          </a:p>
        </p:txBody>
      </p:sp>
      <p:graphicFrame>
        <p:nvGraphicFramePr>
          <p:cNvPr id="5" name="Table 4">
            <a:extLst>
              <a:ext uri="{FF2B5EF4-FFF2-40B4-BE49-F238E27FC236}">
                <a16:creationId xmlns:a16="http://schemas.microsoft.com/office/drawing/2014/main" id="{E1B05F57-18D5-A144-A116-A79931655C88}"/>
              </a:ext>
            </a:extLst>
          </p:cNvPr>
          <p:cNvGraphicFramePr>
            <a:graphicFrameLocks noGrp="1"/>
          </p:cNvGraphicFramePr>
          <p:nvPr>
            <p:extLst>
              <p:ext uri="{D42A27DB-BD31-4B8C-83A1-F6EECF244321}">
                <p14:modId xmlns:p14="http://schemas.microsoft.com/office/powerpoint/2010/main" val="3874792419"/>
              </p:ext>
            </p:extLst>
          </p:nvPr>
        </p:nvGraphicFramePr>
        <p:xfrm>
          <a:off x="1524000" y="1397000"/>
          <a:ext cx="2366949" cy="2671572"/>
        </p:xfrm>
        <a:graphic>
          <a:graphicData uri="http://schemas.openxmlformats.org/drawingml/2006/table">
            <a:tbl>
              <a:tblPr firstRow="1" bandRow="1">
                <a:tableStyleId>{5C22544A-7EE6-4342-B048-85BDC9FD1C3A}</a:tableStyleId>
              </a:tblPr>
              <a:tblGrid>
                <a:gridCol w="894080">
                  <a:extLst>
                    <a:ext uri="{9D8B030D-6E8A-4147-A177-3AD203B41FA5}">
                      <a16:colId xmlns:a16="http://schemas.microsoft.com/office/drawing/2014/main" val="297150927"/>
                    </a:ext>
                  </a:extLst>
                </a:gridCol>
                <a:gridCol w="1472869">
                  <a:extLst>
                    <a:ext uri="{9D8B030D-6E8A-4147-A177-3AD203B41FA5}">
                      <a16:colId xmlns:a16="http://schemas.microsoft.com/office/drawing/2014/main" val="102173229"/>
                    </a:ext>
                  </a:extLst>
                </a:gridCol>
              </a:tblGrid>
              <a:tr h="445262">
                <a:tc>
                  <a:txBody>
                    <a:bodyPr/>
                    <a:lstStyle/>
                    <a:p>
                      <a:pPr algn="ctr"/>
                      <a:r>
                        <a:rPr lang="en-US" dirty="0"/>
                        <a:t>Word</a:t>
                      </a:r>
                    </a:p>
                  </a:txBody>
                  <a:tcPr/>
                </a:tc>
                <a:tc>
                  <a:txBody>
                    <a:bodyPr/>
                    <a:lstStyle/>
                    <a:p>
                      <a:pPr algn="ctr"/>
                      <a:r>
                        <a:rPr lang="en-US" dirty="0"/>
                        <a:t>Mentions</a:t>
                      </a:r>
                    </a:p>
                  </a:txBody>
                  <a:tcPr/>
                </a:tc>
                <a:extLst>
                  <a:ext uri="{0D108BD9-81ED-4DB2-BD59-A6C34878D82A}">
                    <a16:rowId xmlns:a16="http://schemas.microsoft.com/office/drawing/2014/main" val="3863398368"/>
                  </a:ext>
                </a:extLst>
              </a:tr>
              <a:tr h="445262">
                <a:tc>
                  <a:txBody>
                    <a:bodyPr/>
                    <a:lstStyle/>
                    <a:p>
                      <a:pPr algn="ctr"/>
                      <a:r>
                        <a:rPr lang="en-US" dirty="0"/>
                        <a:t>the</a:t>
                      </a:r>
                    </a:p>
                  </a:txBody>
                  <a:tcPr/>
                </a:tc>
                <a:tc>
                  <a:txBody>
                    <a:bodyPr/>
                    <a:lstStyle/>
                    <a:p>
                      <a:pPr algn="ctr"/>
                      <a:r>
                        <a:rPr lang="en-US" dirty="0"/>
                        <a:t>8</a:t>
                      </a:r>
                    </a:p>
                  </a:txBody>
                  <a:tcPr/>
                </a:tc>
                <a:extLst>
                  <a:ext uri="{0D108BD9-81ED-4DB2-BD59-A6C34878D82A}">
                    <a16:rowId xmlns:a16="http://schemas.microsoft.com/office/drawing/2014/main" val="861560744"/>
                  </a:ext>
                </a:extLst>
              </a:tr>
              <a:tr h="445262">
                <a:tc>
                  <a:txBody>
                    <a:bodyPr/>
                    <a:lstStyle/>
                    <a:p>
                      <a:pPr algn="ctr"/>
                      <a:r>
                        <a:rPr lang="en-US" dirty="0"/>
                        <a:t>put</a:t>
                      </a:r>
                    </a:p>
                  </a:txBody>
                  <a:tcPr/>
                </a:tc>
                <a:tc>
                  <a:txBody>
                    <a:bodyPr/>
                    <a:lstStyle/>
                    <a:p>
                      <a:pPr algn="ctr"/>
                      <a:r>
                        <a:rPr lang="en-US" dirty="0"/>
                        <a:t>3</a:t>
                      </a:r>
                    </a:p>
                  </a:txBody>
                  <a:tcPr/>
                </a:tc>
                <a:extLst>
                  <a:ext uri="{0D108BD9-81ED-4DB2-BD59-A6C34878D82A}">
                    <a16:rowId xmlns:a16="http://schemas.microsoft.com/office/drawing/2014/main" val="977985050"/>
                  </a:ext>
                </a:extLst>
              </a:tr>
              <a:tr h="445262">
                <a:tc>
                  <a:txBody>
                    <a:bodyPr/>
                    <a:lstStyle/>
                    <a:p>
                      <a:pPr algn="ctr"/>
                      <a:r>
                        <a:rPr lang="en-US" dirty="0"/>
                        <a:t>…</a:t>
                      </a:r>
                    </a:p>
                  </a:txBody>
                  <a:tcPr/>
                </a:tc>
                <a:tc>
                  <a:txBody>
                    <a:bodyPr/>
                    <a:lstStyle/>
                    <a:p>
                      <a:pPr algn="ctr"/>
                      <a:r>
                        <a:rPr lang="en-US" dirty="0"/>
                        <a:t>…</a:t>
                      </a:r>
                    </a:p>
                  </a:txBody>
                  <a:tcPr/>
                </a:tc>
                <a:extLst>
                  <a:ext uri="{0D108BD9-81ED-4DB2-BD59-A6C34878D82A}">
                    <a16:rowId xmlns:a16="http://schemas.microsoft.com/office/drawing/2014/main" val="947979435"/>
                  </a:ext>
                </a:extLst>
              </a:tr>
              <a:tr h="445262">
                <a:tc>
                  <a:txBody>
                    <a:bodyPr/>
                    <a:lstStyle/>
                    <a:p>
                      <a:pPr algn="ctr"/>
                      <a:r>
                        <a:rPr lang="en-US" dirty="0"/>
                        <a:t>torque</a:t>
                      </a:r>
                    </a:p>
                  </a:txBody>
                  <a:tcPr/>
                </a:tc>
                <a:tc>
                  <a:txBody>
                    <a:bodyPr/>
                    <a:lstStyle/>
                    <a:p>
                      <a:pPr algn="ctr"/>
                      <a:r>
                        <a:rPr lang="en-US" dirty="0"/>
                        <a:t>1</a:t>
                      </a:r>
                    </a:p>
                  </a:txBody>
                  <a:tcPr/>
                </a:tc>
                <a:extLst>
                  <a:ext uri="{0D108BD9-81ED-4DB2-BD59-A6C34878D82A}">
                    <a16:rowId xmlns:a16="http://schemas.microsoft.com/office/drawing/2014/main" val="2207833055"/>
                  </a:ext>
                </a:extLst>
              </a:tr>
              <a:tr h="445262">
                <a:tc>
                  <a:txBody>
                    <a:bodyPr/>
                    <a:lstStyle/>
                    <a:p>
                      <a:pPr algn="ctr"/>
                      <a:r>
                        <a:rPr lang="en-US" dirty="0"/>
                        <a:t>driver</a:t>
                      </a:r>
                    </a:p>
                  </a:txBody>
                  <a:tcPr/>
                </a:tc>
                <a:tc>
                  <a:txBody>
                    <a:bodyPr/>
                    <a:lstStyle/>
                    <a:p>
                      <a:pPr algn="ctr"/>
                      <a:r>
                        <a:rPr lang="en-US" dirty="0"/>
                        <a:t>1</a:t>
                      </a:r>
                    </a:p>
                  </a:txBody>
                  <a:tcPr/>
                </a:tc>
                <a:extLst>
                  <a:ext uri="{0D108BD9-81ED-4DB2-BD59-A6C34878D82A}">
                    <a16:rowId xmlns:a16="http://schemas.microsoft.com/office/drawing/2014/main" val="2843757954"/>
                  </a:ext>
                </a:extLst>
              </a:tr>
            </a:tbl>
          </a:graphicData>
        </a:graphic>
      </p:graphicFrame>
      <p:sp>
        <p:nvSpPr>
          <p:cNvPr id="6" name="TextBox 5">
            <a:extLst>
              <a:ext uri="{FF2B5EF4-FFF2-40B4-BE49-F238E27FC236}">
                <a16:creationId xmlns:a16="http://schemas.microsoft.com/office/drawing/2014/main" id="{D280210D-CEA8-7D41-B13E-DF77F962EC0B}"/>
              </a:ext>
            </a:extLst>
          </p:cNvPr>
          <p:cNvSpPr txBox="1"/>
          <p:nvPr/>
        </p:nvSpPr>
        <p:spPr>
          <a:xfrm>
            <a:off x="1897380" y="1056038"/>
            <a:ext cx="1441485" cy="369332"/>
          </a:xfrm>
          <a:prstGeom prst="rect">
            <a:avLst/>
          </a:prstGeom>
          <a:noFill/>
        </p:spPr>
        <p:txBody>
          <a:bodyPr wrap="none" rtlCol="0">
            <a:spAutoFit/>
          </a:bodyPr>
          <a:lstStyle/>
          <a:p>
            <a:r>
              <a:rPr lang="en-US" dirty="0">
                <a:solidFill>
                  <a:srgbClr val="0070C0"/>
                </a:solidFill>
              </a:rPr>
              <a:t>Document A</a:t>
            </a:r>
          </a:p>
        </p:txBody>
      </p:sp>
      <p:graphicFrame>
        <p:nvGraphicFramePr>
          <p:cNvPr id="7" name="Table 6">
            <a:extLst>
              <a:ext uri="{FF2B5EF4-FFF2-40B4-BE49-F238E27FC236}">
                <a16:creationId xmlns:a16="http://schemas.microsoft.com/office/drawing/2014/main" id="{969C9609-AC6C-1C4F-A01A-8DF85D1F0DBC}"/>
              </a:ext>
            </a:extLst>
          </p:cNvPr>
          <p:cNvGraphicFramePr>
            <a:graphicFrameLocks noGrp="1"/>
          </p:cNvGraphicFramePr>
          <p:nvPr>
            <p:extLst>
              <p:ext uri="{D42A27DB-BD31-4B8C-83A1-F6EECF244321}">
                <p14:modId xmlns:p14="http://schemas.microsoft.com/office/powerpoint/2010/main" val="3798533504"/>
              </p:ext>
            </p:extLst>
          </p:nvPr>
        </p:nvGraphicFramePr>
        <p:xfrm>
          <a:off x="4537710" y="1388231"/>
          <a:ext cx="2366949" cy="2671572"/>
        </p:xfrm>
        <a:graphic>
          <a:graphicData uri="http://schemas.openxmlformats.org/drawingml/2006/table">
            <a:tbl>
              <a:tblPr firstRow="1" bandRow="1">
                <a:tableStyleId>{5C22544A-7EE6-4342-B048-85BDC9FD1C3A}</a:tableStyleId>
              </a:tblPr>
              <a:tblGrid>
                <a:gridCol w="894080">
                  <a:extLst>
                    <a:ext uri="{9D8B030D-6E8A-4147-A177-3AD203B41FA5}">
                      <a16:colId xmlns:a16="http://schemas.microsoft.com/office/drawing/2014/main" val="297150927"/>
                    </a:ext>
                  </a:extLst>
                </a:gridCol>
                <a:gridCol w="1472869">
                  <a:extLst>
                    <a:ext uri="{9D8B030D-6E8A-4147-A177-3AD203B41FA5}">
                      <a16:colId xmlns:a16="http://schemas.microsoft.com/office/drawing/2014/main" val="102173229"/>
                    </a:ext>
                  </a:extLst>
                </a:gridCol>
              </a:tblGrid>
              <a:tr h="445262">
                <a:tc>
                  <a:txBody>
                    <a:bodyPr/>
                    <a:lstStyle/>
                    <a:p>
                      <a:pPr algn="ctr"/>
                      <a:r>
                        <a:rPr lang="en-US" dirty="0"/>
                        <a:t>Word</a:t>
                      </a:r>
                    </a:p>
                  </a:txBody>
                  <a:tcPr/>
                </a:tc>
                <a:tc>
                  <a:txBody>
                    <a:bodyPr/>
                    <a:lstStyle/>
                    <a:p>
                      <a:pPr algn="ctr"/>
                      <a:r>
                        <a:rPr lang="en-US" dirty="0"/>
                        <a:t>Mentions</a:t>
                      </a:r>
                    </a:p>
                  </a:txBody>
                  <a:tcPr/>
                </a:tc>
                <a:extLst>
                  <a:ext uri="{0D108BD9-81ED-4DB2-BD59-A6C34878D82A}">
                    <a16:rowId xmlns:a16="http://schemas.microsoft.com/office/drawing/2014/main" val="3863398368"/>
                  </a:ext>
                </a:extLst>
              </a:tr>
              <a:tr h="445262">
                <a:tc>
                  <a:txBody>
                    <a:bodyPr/>
                    <a:lstStyle/>
                    <a:p>
                      <a:pPr algn="ctr"/>
                      <a:r>
                        <a:rPr lang="en-US" dirty="0"/>
                        <a:t>the</a:t>
                      </a:r>
                    </a:p>
                  </a:txBody>
                  <a:tcPr/>
                </a:tc>
                <a:tc>
                  <a:txBody>
                    <a:bodyPr/>
                    <a:lstStyle/>
                    <a:p>
                      <a:pPr algn="ctr"/>
                      <a:r>
                        <a:rPr lang="en-US" dirty="0"/>
                        <a:t>7</a:t>
                      </a:r>
                    </a:p>
                  </a:txBody>
                  <a:tcPr/>
                </a:tc>
                <a:extLst>
                  <a:ext uri="{0D108BD9-81ED-4DB2-BD59-A6C34878D82A}">
                    <a16:rowId xmlns:a16="http://schemas.microsoft.com/office/drawing/2014/main" val="861560744"/>
                  </a:ext>
                </a:extLst>
              </a:tr>
              <a:tr h="445262">
                <a:tc>
                  <a:txBody>
                    <a:bodyPr/>
                    <a:lstStyle/>
                    <a:p>
                      <a:pPr algn="ctr"/>
                      <a:r>
                        <a:rPr lang="en-US" dirty="0"/>
                        <a:t>put</a:t>
                      </a:r>
                    </a:p>
                  </a:txBody>
                  <a:tcPr/>
                </a:tc>
                <a:tc>
                  <a:txBody>
                    <a:bodyPr/>
                    <a:lstStyle/>
                    <a:p>
                      <a:pPr algn="ctr"/>
                      <a:r>
                        <a:rPr lang="en-US" dirty="0"/>
                        <a:t>4</a:t>
                      </a:r>
                    </a:p>
                  </a:txBody>
                  <a:tcPr/>
                </a:tc>
                <a:extLst>
                  <a:ext uri="{0D108BD9-81ED-4DB2-BD59-A6C34878D82A}">
                    <a16:rowId xmlns:a16="http://schemas.microsoft.com/office/drawing/2014/main" val="977985050"/>
                  </a:ext>
                </a:extLst>
              </a:tr>
              <a:tr h="445262">
                <a:tc>
                  <a:txBody>
                    <a:bodyPr/>
                    <a:lstStyle/>
                    <a:p>
                      <a:pPr algn="ctr"/>
                      <a:r>
                        <a:rPr lang="en-US" dirty="0"/>
                        <a:t>…</a:t>
                      </a:r>
                    </a:p>
                  </a:txBody>
                  <a:tcPr/>
                </a:tc>
                <a:tc>
                  <a:txBody>
                    <a:bodyPr/>
                    <a:lstStyle/>
                    <a:p>
                      <a:pPr algn="ctr"/>
                      <a:r>
                        <a:rPr lang="en-US" dirty="0"/>
                        <a:t>…</a:t>
                      </a:r>
                    </a:p>
                  </a:txBody>
                  <a:tcPr/>
                </a:tc>
                <a:extLst>
                  <a:ext uri="{0D108BD9-81ED-4DB2-BD59-A6C34878D82A}">
                    <a16:rowId xmlns:a16="http://schemas.microsoft.com/office/drawing/2014/main" val="947979435"/>
                  </a:ext>
                </a:extLst>
              </a:tr>
              <a:tr h="445262">
                <a:tc>
                  <a:txBody>
                    <a:bodyPr/>
                    <a:lstStyle/>
                    <a:p>
                      <a:pPr algn="ctr"/>
                      <a:r>
                        <a:rPr lang="en-US" dirty="0"/>
                        <a:t>feline</a:t>
                      </a:r>
                    </a:p>
                  </a:txBody>
                  <a:tcPr/>
                </a:tc>
                <a:tc>
                  <a:txBody>
                    <a:bodyPr/>
                    <a:lstStyle/>
                    <a:p>
                      <a:pPr algn="ctr"/>
                      <a:r>
                        <a:rPr lang="en-US" dirty="0"/>
                        <a:t>1</a:t>
                      </a:r>
                    </a:p>
                  </a:txBody>
                  <a:tcPr/>
                </a:tc>
                <a:extLst>
                  <a:ext uri="{0D108BD9-81ED-4DB2-BD59-A6C34878D82A}">
                    <a16:rowId xmlns:a16="http://schemas.microsoft.com/office/drawing/2014/main" val="2207833055"/>
                  </a:ext>
                </a:extLst>
              </a:tr>
              <a:tr h="445262">
                <a:tc>
                  <a:txBody>
                    <a:bodyPr/>
                    <a:lstStyle/>
                    <a:p>
                      <a:pPr algn="ctr"/>
                      <a:r>
                        <a:rPr lang="en-US" dirty="0"/>
                        <a:t>habitat</a:t>
                      </a:r>
                    </a:p>
                  </a:txBody>
                  <a:tcPr/>
                </a:tc>
                <a:tc>
                  <a:txBody>
                    <a:bodyPr/>
                    <a:lstStyle/>
                    <a:p>
                      <a:pPr algn="ctr"/>
                      <a:r>
                        <a:rPr lang="en-US" dirty="0"/>
                        <a:t>1</a:t>
                      </a:r>
                    </a:p>
                  </a:txBody>
                  <a:tcPr/>
                </a:tc>
                <a:extLst>
                  <a:ext uri="{0D108BD9-81ED-4DB2-BD59-A6C34878D82A}">
                    <a16:rowId xmlns:a16="http://schemas.microsoft.com/office/drawing/2014/main" val="2843757954"/>
                  </a:ext>
                </a:extLst>
              </a:tr>
            </a:tbl>
          </a:graphicData>
        </a:graphic>
      </p:graphicFrame>
      <p:sp>
        <p:nvSpPr>
          <p:cNvPr id="8" name="TextBox 7">
            <a:extLst>
              <a:ext uri="{FF2B5EF4-FFF2-40B4-BE49-F238E27FC236}">
                <a16:creationId xmlns:a16="http://schemas.microsoft.com/office/drawing/2014/main" id="{9A68D233-8506-884C-B579-B32883AE5F21}"/>
              </a:ext>
            </a:extLst>
          </p:cNvPr>
          <p:cNvSpPr txBox="1"/>
          <p:nvPr/>
        </p:nvSpPr>
        <p:spPr>
          <a:xfrm>
            <a:off x="4911090" y="1047269"/>
            <a:ext cx="1454244" cy="369332"/>
          </a:xfrm>
          <a:prstGeom prst="rect">
            <a:avLst/>
          </a:prstGeom>
          <a:noFill/>
        </p:spPr>
        <p:txBody>
          <a:bodyPr wrap="none" rtlCol="0">
            <a:spAutoFit/>
          </a:bodyPr>
          <a:lstStyle/>
          <a:p>
            <a:r>
              <a:rPr lang="en-US" dirty="0">
                <a:solidFill>
                  <a:srgbClr val="0070C0"/>
                </a:solidFill>
              </a:rPr>
              <a:t>Document B</a:t>
            </a:r>
          </a:p>
        </p:txBody>
      </p:sp>
      <p:sp>
        <p:nvSpPr>
          <p:cNvPr id="9" name="TextBox 8">
            <a:extLst>
              <a:ext uri="{FF2B5EF4-FFF2-40B4-BE49-F238E27FC236}">
                <a16:creationId xmlns:a16="http://schemas.microsoft.com/office/drawing/2014/main" id="{0043B4DC-40DA-F646-BAF6-7F5D23425D74}"/>
              </a:ext>
            </a:extLst>
          </p:cNvPr>
          <p:cNvSpPr txBox="1"/>
          <p:nvPr/>
        </p:nvSpPr>
        <p:spPr>
          <a:xfrm>
            <a:off x="2366010" y="4233637"/>
            <a:ext cx="4147289" cy="369332"/>
          </a:xfrm>
          <a:prstGeom prst="rect">
            <a:avLst/>
          </a:prstGeom>
          <a:noFill/>
        </p:spPr>
        <p:txBody>
          <a:bodyPr wrap="none" rtlCol="0">
            <a:spAutoFit/>
          </a:bodyPr>
          <a:lstStyle/>
          <a:p>
            <a:r>
              <a:rPr lang="en-US" dirty="0"/>
              <a:t>How similar are these two documents?</a:t>
            </a:r>
          </a:p>
        </p:txBody>
      </p:sp>
      <p:sp>
        <p:nvSpPr>
          <p:cNvPr id="10" name="TextBox 9">
            <a:extLst>
              <a:ext uri="{FF2B5EF4-FFF2-40B4-BE49-F238E27FC236}">
                <a16:creationId xmlns:a16="http://schemas.microsoft.com/office/drawing/2014/main" id="{D5E0A9F4-6B81-4647-B2A9-199B3A4A454D}"/>
              </a:ext>
            </a:extLst>
          </p:cNvPr>
          <p:cNvSpPr txBox="1"/>
          <p:nvPr/>
        </p:nvSpPr>
        <p:spPr>
          <a:xfrm>
            <a:off x="760272" y="5014732"/>
            <a:ext cx="8129148" cy="400110"/>
          </a:xfrm>
          <a:prstGeom prst="rect">
            <a:avLst/>
          </a:prstGeom>
          <a:noFill/>
        </p:spPr>
        <p:txBody>
          <a:bodyPr wrap="none" rtlCol="0">
            <a:spAutoFit/>
          </a:bodyPr>
          <a:lstStyle/>
          <a:p>
            <a:r>
              <a:rPr lang="en-US" sz="2000" dirty="0">
                <a:solidFill>
                  <a:srgbClr val="0070C0"/>
                </a:solidFill>
              </a:rPr>
              <a:t>Idea: give less common words more weight than more common words</a:t>
            </a:r>
          </a:p>
        </p:txBody>
      </p:sp>
      <p:sp>
        <p:nvSpPr>
          <p:cNvPr id="11" name="TextBox 10">
            <a:extLst>
              <a:ext uri="{FF2B5EF4-FFF2-40B4-BE49-F238E27FC236}">
                <a16:creationId xmlns:a16="http://schemas.microsoft.com/office/drawing/2014/main" id="{81EA74F4-F42E-1943-B715-BBC642242F32}"/>
              </a:ext>
            </a:extLst>
          </p:cNvPr>
          <p:cNvSpPr txBox="1"/>
          <p:nvPr/>
        </p:nvSpPr>
        <p:spPr>
          <a:xfrm>
            <a:off x="3067579" y="5509638"/>
            <a:ext cx="2744149" cy="400110"/>
          </a:xfrm>
          <a:prstGeom prst="rect">
            <a:avLst/>
          </a:prstGeom>
          <a:noFill/>
        </p:spPr>
        <p:txBody>
          <a:bodyPr wrap="none" rtlCol="0">
            <a:spAutoFit/>
          </a:bodyPr>
          <a:lstStyle/>
          <a:p>
            <a:r>
              <a:rPr lang="en-US" sz="2000" dirty="0"/>
              <a:t>Technical term: </a:t>
            </a:r>
            <a:r>
              <a:rPr lang="en-US" sz="2000" dirty="0">
                <a:solidFill>
                  <a:srgbClr val="C00000"/>
                </a:solidFill>
              </a:rPr>
              <a:t>TF.IDF</a:t>
            </a:r>
          </a:p>
        </p:txBody>
      </p:sp>
    </p:spTree>
    <p:extLst>
      <p:ext uri="{BB962C8B-B14F-4D97-AF65-F5344CB8AC3E}">
        <p14:creationId xmlns:p14="http://schemas.microsoft.com/office/powerpoint/2010/main" val="202266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CF9E4-470D-2643-9C07-F01123AC8F28}"/>
              </a:ext>
            </a:extLst>
          </p:cNvPr>
          <p:cNvSpPr>
            <a:spLocks noGrp="1"/>
          </p:cNvSpPr>
          <p:nvPr>
            <p:ph type="title"/>
          </p:nvPr>
        </p:nvSpPr>
        <p:spPr/>
        <p:txBody>
          <a:bodyPr/>
          <a:lstStyle/>
          <a:p>
            <a:r>
              <a:rPr lang="en-US" dirty="0"/>
              <a:t>Height and Weight</a:t>
            </a:r>
          </a:p>
        </p:txBody>
      </p:sp>
      <p:sp>
        <p:nvSpPr>
          <p:cNvPr id="4" name="Slide Number Placeholder 3">
            <a:extLst>
              <a:ext uri="{FF2B5EF4-FFF2-40B4-BE49-F238E27FC236}">
                <a16:creationId xmlns:a16="http://schemas.microsoft.com/office/drawing/2014/main" id="{A9AC13E8-5E5A-874E-9A27-F6C390D8E747}"/>
              </a:ext>
            </a:extLst>
          </p:cNvPr>
          <p:cNvSpPr>
            <a:spLocks noGrp="1"/>
          </p:cNvSpPr>
          <p:nvPr>
            <p:ph type="sldNum" sz="quarter" idx="12"/>
          </p:nvPr>
        </p:nvSpPr>
        <p:spPr/>
        <p:txBody>
          <a:bodyPr/>
          <a:lstStyle/>
          <a:p>
            <a:fld id="{0CFEC368-1D7A-4F81-ABF6-AE0E36BAF64C}" type="slidenum">
              <a:rPr lang="en-US" smtClean="0"/>
              <a:pPr/>
              <a:t>47</a:t>
            </a:fld>
            <a:endParaRPr lang="en-US" dirty="0"/>
          </a:p>
        </p:txBody>
      </p:sp>
      <p:cxnSp>
        <p:nvCxnSpPr>
          <p:cNvPr id="8" name="Straight Arrow Connector 7">
            <a:extLst>
              <a:ext uri="{FF2B5EF4-FFF2-40B4-BE49-F238E27FC236}">
                <a16:creationId xmlns:a16="http://schemas.microsoft.com/office/drawing/2014/main" id="{79EF0747-B3E7-754E-B909-8A6ECE1A15EE}"/>
              </a:ext>
            </a:extLst>
          </p:cNvPr>
          <p:cNvCxnSpPr>
            <a:cxnSpLocks/>
          </p:cNvCxnSpPr>
          <p:nvPr/>
        </p:nvCxnSpPr>
        <p:spPr>
          <a:xfrm>
            <a:off x="2857500" y="4457700"/>
            <a:ext cx="45948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D3290CE-90D2-1E47-8D93-718B851C34B9}"/>
              </a:ext>
            </a:extLst>
          </p:cNvPr>
          <p:cNvCxnSpPr>
            <a:cxnSpLocks/>
          </p:cNvCxnSpPr>
          <p:nvPr/>
        </p:nvCxnSpPr>
        <p:spPr>
          <a:xfrm flipH="1" flipV="1">
            <a:off x="1895596" y="1215330"/>
            <a:ext cx="13214" cy="32423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C539E16-26A3-2A46-9C15-608E071B9532}"/>
              </a:ext>
            </a:extLst>
          </p:cNvPr>
          <p:cNvSpPr txBox="1"/>
          <p:nvPr/>
        </p:nvSpPr>
        <p:spPr>
          <a:xfrm>
            <a:off x="7384869" y="4273034"/>
            <a:ext cx="1411605" cy="369332"/>
          </a:xfrm>
          <a:prstGeom prst="rect">
            <a:avLst/>
          </a:prstGeom>
          <a:noFill/>
        </p:spPr>
        <p:txBody>
          <a:bodyPr wrap="none" rtlCol="0">
            <a:spAutoFit/>
          </a:bodyPr>
          <a:lstStyle/>
          <a:p>
            <a:r>
              <a:rPr lang="en-US" dirty="0"/>
              <a:t>Weight (</a:t>
            </a:r>
            <a:r>
              <a:rPr lang="en-US" dirty="0" err="1"/>
              <a:t>lbs</a:t>
            </a:r>
            <a:r>
              <a:rPr lang="en-US" dirty="0"/>
              <a:t>)</a:t>
            </a:r>
          </a:p>
        </p:txBody>
      </p:sp>
      <p:sp>
        <p:nvSpPr>
          <p:cNvPr id="12" name="TextBox 11">
            <a:extLst>
              <a:ext uri="{FF2B5EF4-FFF2-40B4-BE49-F238E27FC236}">
                <a16:creationId xmlns:a16="http://schemas.microsoft.com/office/drawing/2014/main" id="{13270328-FBFC-834B-B18C-C78F5324AB92}"/>
              </a:ext>
            </a:extLst>
          </p:cNvPr>
          <p:cNvSpPr txBox="1"/>
          <p:nvPr/>
        </p:nvSpPr>
        <p:spPr>
          <a:xfrm>
            <a:off x="457200" y="1765399"/>
            <a:ext cx="1043876" cy="646331"/>
          </a:xfrm>
          <a:prstGeom prst="rect">
            <a:avLst/>
          </a:prstGeom>
          <a:noFill/>
        </p:spPr>
        <p:txBody>
          <a:bodyPr wrap="none" rtlCol="0">
            <a:spAutoFit/>
          </a:bodyPr>
          <a:lstStyle/>
          <a:p>
            <a:r>
              <a:rPr lang="en-US" dirty="0"/>
              <a:t>Height</a:t>
            </a:r>
          </a:p>
          <a:p>
            <a:r>
              <a:rPr lang="en-US" dirty="0"/>
              <a:t>(meters)</a:t>
            </a:r>
          </a:p>
        </p:txBody>
      </p:sp>
      <p:pic>
        <p:nvPicPr>
          <p:cNvPr id="13" name="Picture 12">
            <a:extLst>
              <a:ext uri="{FF2B5EF4-FFF2-40B4-BE49-F238E27FC236}">
                <a16:creationId xmlns:a16="http://schemas.microsoft.com/office/drawing/2014/main" id="{F9503D72-B8D0-B244-A3F8-BD12288E9E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35190" y="587263"/>
            <a:ext cx="1019810" cy="1186688"/>
          </a:xfrm>
          <a:prstGeom prst="rect">
            <a:avLst/>
          </a:prstGeom>
        </p:spPr>
      </p:pic>
      <p:pic>
        <p:nvPicPr>
          <p:cNvPr id="14" name="Picture 13">
            <a:extLst>
              <a:ext uri="{FF2B5EF4-FFF2-40B4-BE49-F238E27FC236}">
                <a16:creationId xmlns:a16="http://schemas.microsoft.com/office/drawing/2014/main" id="{2822A78B-7265-C749-B771-BD1E7317C2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235190" y="2109569"/>
            <a:ext cx="1224034" cy="1630191"/>
          </a:xfrm>
          <a:prstGeom prst="rect">
            <a:avLst/>
          </a:prstGeom>
        </p:spPr>
      </p:pic>
      <p:sp>
        <p:nvSpPr>
          <p:cNvPr id="15" name="Oval 14">
            <a:extLst>
              <a:ext uri="{FF2B5EF4-FFF2-40B4-BE49-F238E27FC236}">
                <a16:creationId xmlns:a16="http://schemas.microsoft.com/office/drawing/2014/main" id="{9F22CB8E-6FEC-774B-9E5A-2F9601E33844}"/>
              </a:ext>
            </a:extLst>
          </p:cNvPr>
          <p:cNvSpPr/>
          <p:nvPr/>
        </p:nvSpPr>
        <p:spPr>
          <a:xfrm>
            <a:off x="6520140" y="1679674"/>
            <a:ext cx="171450" cy="1714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E19DD495-2683-6C44-8C62-AE682EA6797C}"/>
              </a:ext>
            </a:extLst>
          </p:cNvPr>
          <p:cNvCxnSpPr/>
          <p:nvPr/>
        </p:nvCxnSpPr>
        <p:spPr>
          <a:xfrm>
            <a:off x="1805940" y="3314700"/>
            <a:ext cx="1028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83BE65C-3DC2-7A4C-AF6E-34EB5EEB372D}"/>
              </a:ext>
            </a:extLst>
          </p:cNvPr>
          <p:cNvCxnSpPr>
            <a:cxnSpLocks/>
          </p:cNvCxnSpPr>
          <p:nvPr/>
        </p:nvCxnSpPr>
        <p:spPr>
          <a:xfrm>
            <a:off x="1809750" y="2095500"/>
            <a:ext cx="1028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4450132-60B2-E44F-BF81-A8E9AD01A80B}"/>
              </a:ext>
            </a:extLst>
          </p:cNvPr>
          <p:cNvCxnSpPr/>
          <p:nvPr/>
        </p:nvCxnSpPr>
        <p:spPr>
          <a:xfrm flipV="1">
            <a:off x="3268980" y="4309110"/>
            <a:ext cx="0" cy="1257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0FCC34B-2344-C249-AA02-FDA6CD6D912C}"/>
              </a:ext>
            </a:extLst>
          </p:cNvPr>
          <p:cNvCxnSpPr/>
          <p:nvPr/>
        </p:nvCxnSpPr>
        <p:spPr>
          <a:xfrm flipV="1">
            <a:off x="4953000" y="4312920"/>
            <a:ext cx="0" cy="12573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58B9D0D-C9D0-E445-BDF3-99925FAAE638}"/>
              </a:ext>
            </a:extLst>
          </p:cNvPr>
          <p:cNvCxnSpPr/>
          <p:nvPr/>
        </p:nvCxnSpPr>
        <p:spPr>
          <a:xfrm flipV="1">
            <a:off x="6408420" y="4316730"/>
            <a:ext cx="0" cy="125730"/>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79BF5E8-AE4C-444E-874E-6D9616635250}"/>
              </a:ext>
            </a:extLst>
          </p:cNvPr>
          <p:cNvSpPr txBox="1"/>
          <p:nvPr/>
        </p:nvSpPr>
        <p:spPr>
          <a:xfrm>
            <a:off x="3031879" y="4400298"/>
            <a:ext cx="569387" cy="369332"/>
          </a:xfrm>
          <a:prstGeom prst="rect">
            <a:avLst/>
          </a:prstGeom>
          <a:noFill/>
        </p:spPr>
        <p:txBody>
          <a:bodyPr wrap="none" rtlCol="0">
            <a:spAutoFit/>
          </a:bodyPr>
          <a:lstStyle/>
          <a:p>
            <a:r>
              <a:rPr lang="en-US" dirty="0"/>
              <a:t>200</a:t>
            </a:r>
          </a:p>
        </p:txBody>
      </p:sp>
      <p:sp>
        <p:nvSpPr>
          <p:cNvPr id="28" name="TextBox 27">
            <a:extLst>
              <a:ext uri="{FF2B5EF4-FFF2-40B4-BE49-F238E27FC236}">
                <a16:creationId xmlns:a16="http://schemas.microsoft.com/office/drawing/2014/main" id="{CA6B6C09-33F3-E84B-B881-60FAFA3794CB}"/>
              </a:ext>
            </a:extLst>
          </p:cNvPr>
          <p:cNvSpPr txBox="1"/>
          <p:nvPr/>
        </p:nvSpPr>
        <p:spPr>
          <a:xfrm>
            <a:off x="4629150" y="4410068"/>
            <a:ext cx="569387" cy="369332"/>
          </a:xfrm>
          <a:prstGeom prst="rect">
            <a:avLst/>
          </a:prstGeom>
          <a:noFill/>
        </p:spPr>
        <p:txBody>
          <a:bodyPr wrap="none" rtlCol="0">
            <a:spAutoFit/>
          </a:bodyPr>
          <a:lstStyle/>
          <a:p>
            <a:r>
              <a:rPr lang="en-US" dirty="0"/>
              <a:t>250</a:t>
            </a:r>
          </a:p>
        </p:txBody>
      </p:sp>
      <p:sp>
        <p:nvSpPr>
          <p:cNvPr id="29" name="TextBox 28">
            <a:extLst>
              <a:ext uri="{FF2B5EF4-FFF2-40B4-BE49-F238E27FC236}">
                <a16:creationId xmlns:a16="http://schemas.microsoft.com/office/drawing/2014/main" id="{1916626A-155E-0849-8377-F683F9AA56BF}"/>
              </a:ext>
            </a:extLst>
          </p:cNvPr>
          <p:cNvSpPr txBox="1"/>
          <p:nvPr/>
        </p:nvSpPr>
        <p:spPr>
          <a:xfrm>
            <a:off x="6136141" y="4434840"/>
            <a:ext cx="569387" cy="369332"/>
          </a:xfrm>
          <a:prstGeom prst="rect">
            <a:avLst/>
          </a:prstGeom>
          <a:noFill/>
        </p:spPr>
        <p:txBody>
          <a:bodyPr wrap="none" rtlCol="0">
            <a:spAutoFit/>
          </a:bodyPr>
          <a:lstStyle/>
          <a:p>
            <a:r>
              <a:rPr lang="en-US" dirty="0"/>
              <a:t>300</a:t>
            </a:r>
          </a:p>
        </p:txBody>
      </p:sp>
      <p:sp>
        <p:nvSpPr>
          <p:cNvPr id="30" name="TextBox 29">
            <a:extLst>
              <a:ext uri="{FF2B5EF4-FFF2-40B4-BE49-F238E27FC236}">
                <a16:creationId xmlns:a16="http://schemas.microsoft.com/office/drawing/2014/main" id="{5EC112FC-6011-A44C-BB06-9A2903D57054}"/>
              </a:ext>
            </a:extLst>
          </p:cNvPr>
          <p:cNvSpPr txBox="1"/>
          <p:nvPr/>
        </p:nvSpPr>
        <p:spPr>
          <a:xfrm>
            <a:off x="1489224" y="3130034"/>
            <a:ext cx="312906" cy="369332"/>
          </a:xfrm>
          <a:prstGeom prst="rect">
            <a:avLst/>
          </a:prstGeom>
          <a:noFill/>
        </p:spPr>
        <p:txBody>
          <a:bodyPr wrap="none" rtlCol="0">
            <a:spAutoFit/>
          </a:bodyPr>
          <a:lstStyle/>
          <a:p>
            <a:r>
              <a:rPr lang="en-US" dirty="0"/>
              <a:t>1</a:t>
            </a:r>
          </a:p>
        </p:txBody>
      </p:sp>
      <p:sp>
        <p:nvSpPr>
          <p:cNvPr id="31" name="TextBox 30">
            <a:extLst>
              <a:ext uri="{FF2B5EF4-FFF2-40B4-BE49-F238E27FC236}">
                <a16:creationId xmlns:a16="http://schemas.microsoft.com/office/drawing/2014/main" id="{E7EC669B-9BE1-1642-9A1C-F5AF73AF3CDD}"/>
              </a:ext>
            </a:extLst>
          </p:cNvPr>
          <p:cNvSpPr txBox="1"/>
          <p:nvPr/>
        </p:nvSpPr>
        <p:spPr>
          <a:xfrm>
            <a:off x="1542564" y="1943097"/>
            <a:ext cx="312906" cy="369332"/>
          </a:xfrm>
          <a:prstGeom prst="rect">
            <a:avLst/>
          </a:prstGeom>
          <a:noFill/>
        </p:spPr>
        <p:txBody>
          <a:bodyPr wrap="none" rtlCol="0">
            <a:spAutoFit/>
          </a:bodyPr>
          <a:lstStyle/>
          <a:p>
            <a:r>
              <a:rPr lang="en-US" dirty="0"/>
              <a:t>2</a:t>
            </a:r>
          </a:p>
        </p:txBody>
      </p:sp>
      <p:sp>
        <p:nvSpPr>
          <p:cNvPr id="34" name="Oval 33">
            <a:extLst>
              <a:ext uri="{FF2B5EF4-FFF2-40B4-BE49-F238E27FC236}">
                <a16:creationId xmlns:a16="http://schemas.microsoft.com/office/drawing/2014/main" id="{4CD4D36C-C08F-744F-8898-64090ADF41AF}"/>
              </a:ext>
            </a:extLst>
          </p:cNvPr>
          <p:cNvSpPr/>
          <p:nvPr/>
        </p:nvSpPr>
        <p:spPr>
          <a:xfrm>
            <a:off x="6516934" y="2205145"/>
            <a:ext cx="171450" cy="1714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3E1A7E83-DC83-6E4B-B557-17C62A2E60A1}"/>
              </a:ext>
            </a:extLst>
          </p:cNvPr>
          <p:cNvSpPr txBox="1"/>
          <p:nvPr/>
        </p:nvSpPr>
        <p:spPr>
          <a:xfrm>
            <a:off x="5337811" y="1180607"/>
            <a:ext cx="1283365" cy="369332"/>
          </a:xfrm>
          <a:prstGeom prst="rect">
            <a:avLst/>
          </a:prstGeom>
          <a:noFill/>
        </p:spPr>
        <p:txBody>
          <a:bodyPr wrap="none" rtlCol="0">
            <a:spAutoFit/>
          </a:bodyPr>
          <a:lstStyle/>
          <a:p>
            <a:r>
              <a:rPr lang="en-US" dirty="0"/>
              <a:t>7’1’’, 325lb</a:t>
            </a:r>
          </a:p>
        </p:txBody>
      </p:sp>
      <p:sp>
        <p:nvSpPr>
          <p:cNvPr id="36" name="TextBox 35">
            <a:extLst>
              <a:ext uri="{FF2B5EF4-FFF2-40B4-BE49-F238E27FC236}">
                <a16:creationId xmlns:a16="http://schemas.microsoft.com/office/drawing/2014/main" id="{399C2ED5-2008-FB4F-9681-6C58E69CF66B}"/>
              </a:ext>
            </a:extLst>
          </p:cNvPr>
          <p:cNvSpPr txBox="1"/>
          <p:nvPr/>
        </p:nvSpPr>
        <p:spPr>
          <a:xfrm>
            <a:off x="5337811" y="2538968"/>
            <a:ext cx="1283365" cy="369332"/>
          </a:xfrm>
          <a:prstGeom prst="rect">
            <a:avLst/>
          </a:prstGeom>
          <a:noFill/>
        </p:spPr>
        <p:txBody>
          <a:bodyPr wrap="none" rtlCol="0">
            <a:spAutoFit/>
          </a:bodyPr>
          <a:lstStyle/>
          <a:p>
            <a:r>
              <a:rPr lang="en-US" dirty="0"/>
              <a:t>6’0’’, 326lb</a:t>
            </a:r>
          </a:p>
        </p:txBody>
      </p:sp>
      <p:sp>
        <p:nvSpPr>
          <p:cNvPr id="37" name="Oval 36">
            <a:extLst>
              <a:ext uri="{FF2B5EF4-FFF2-40B4-BE49-F238E27FC236}">
                <a16:creationId xmlns:a16="http://schemas.microsoft.com/office/drawing/2014/main" id="{21499A3A-1B71-9241-9EAF-E6C06BD9D46F}"/>
              </a:ext>
            </a:extLst>
          </p:cNvPr>
          <p:cNvSpPr/>
          <p:nvPr/>
        </p:nvSpPr>
        <p:spPr>
          <a:xfrm>
            <a:off x="4709099" y="1865910"/>
            <a:ext cx="171450" cy="17145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6B3FDE41-56E9-E64B-8452-EA3B7EDC8779}"/>
              </a:ext>
            </a:extLst>
          </p:cNvPr>
          <p:cNvSpPr txBox="1"/>
          <p:nvPr/>
        </p:nvSpPr>
        <p:spPr>
          <a:xfrm>
            <a:off x="3332268" y="1739015"/>
            <a:ext cx="1283365" cy="369332"/>
          </a:xfrm>
          <a:prstGeom prst="rect">
            <a:avLst/>
          </a:prstGeom>
          <a:noFill/>
        </p:spPr>
        <p:txBody>
          <a:bodyPr wrap="none" rtlCol="0">
            <a:spAutoFit/>
          </a:bodyPr>
          <a:lstStyle/>
          <a:p>
            <a:r>
              <a:rPr lang="en-US" dirty="0"/>
              <a:t>6’8’’, 250lb</a:t>
            </a:r>
          </a:p>
        </p:txBody>
      </p:sp>
      <p:pic>
        <p:nvPicPr>
          <p:cNvPr id="39" name="Picture 38">
            <a:extLst>
              <a:ext uri="{FF2B5EF4-FFF2-40B4-BE49-F238E27FC236}">
                <a16:creationId xmlns:a16="http://schemas.microsoft.com/office/drawing/2014/main" id="{C4115F32-54EA-4343-9635-C06698A8CD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53713" y="1215330"/>
            <a:ext cx="1259596" cy="1516764"/>
          </a:xfrm>
          <a:prstGeom prst="rect">
            <a:avLst/>
          </a:prstGeom>
        </p:spPr>
      </p:pic>
      <p:sp>
        <p:nvSpPr>
          <p:cNvPr id="41" name="Rectangle 40">
            <a:extLst>
              <a:ext uri="{FF2B5EF4-FFF2-40B4-BE49-F238E27FC236}">
                <a16:creationId xmlns:a16="http://schemas.microsoft.com/office/drawing/2014/main" id="{B32A20A6-500F-024A-B3E4-DFD3F2BDBA2C}"/>
              </a:ext>
            </a:extLst>
          </p:cNvPr>
          <p:cNvSpPr/>
          <p:nvPr/>
        </p:nvSpPr>
        <p:spPr>
          <a:xfrm>
            <a:off x="7235190" y="3670399"/>
            <a:ext cx="1374958" cy="523220"/>
          </a:xfrm>
          <a:prstGeom prst="rect">
            <a:avLst/>
          </a:prstGeom>
        </p:spPr>
        <p:txBody>
          <a:bodyPr wrap="square">
            <a:spAutoFit/>
          </a:bodyPr>
          <a:lstStyle/>
          <a:p>
            <a:r>
              <a:rPr lang="en-US" sz="1400" dirty="0" err="1"/>
              <a:t>Asashōryū</a:t>
            </a:r>
            <a:r>
              <a:rPr lang="en-US" sz="1400" dirty="0"/>
              <a:t> </a:t>
            </a:r>
            <a:r>
              <a:rPr lang="en-US" sz="1400" dirty="0" err="1"/>
              <a:t>Akinori</a:t>
            </a:r>
            <a:r>
              <a:rPr lang="en-US" sz="1400" dirty="0"/>
              <a:t> </a:t>
            </a:r>
          </a:p>
        </p:txBody>
      </p:sp>
      <p:sp>
        <p:nvSpPr>
          <p:cNvPr id="42" name="TextBox 41">
            <a:extLst>
              <a:ext uri="{FF2B5EF4-FFF2-40B4-BE49-F238E27FC236}">
                <a16:creationId xmlns:a16="http://schemas.microsoft.com/office/drawing/2014/main" id="{A9DDB65D-0FD9-FF4C-924B-904B578C5773}"/>
              </a:ext>
            </a:extLst>
          </p:cNvPr>
          <p:cNvSpPr txBox="1"/>
          <p:nvPr/>
        </p:nvSpPr>
        <p:spPr>
          <a:xfrm>
            <a:off x="7235190" y="68423"/>
            <a:ext cx="922047" cy="523220"/>
          </a:xfrm>
          <a:prstGeom prst="rect">
            <a:avLst/>
          </a:prstGeom>
          <a:noFill/>
        </p:spPr>
        <p:txBody>
          <a:bodyPr wrap="none" rtlCol="0">
            <a:spAutoFit/>
          </a:bodyPr>
          <a:lstStyle/>
          <a:p>
            <a:r>
              <a:rPr lang="en-US" sz="1400" dirty="0"/>
              <a:t>Shaquille</a:t>
            </a:r>
          </a:p>
          <a:p>
            <a:r>
              <a:rPr lang="en-US" sz="1400" dirty="0"/>
              <a:t>O’Neal</a:t>
            </a:r>
          </a:p>
        </p:txBody>
      </p:sp>
      <p:sp>
        <p:nvSpPr>
          <p:cNvPr id="43" name="TextBox 42">
            <a:extLst>
              <a:ext uri="{FF2B5EF4-FFF2-40B4-BE49-F238E27FC236}">
                <a16:creationId xmlns:a16="http://schemas.microsoft.com/office/drawing/2014/main" id="{381B15E0-2A2F-F24B-BAD1-053E373C82CE}"/>
              </a:ext>
            </a:extLst>
          </p:cNvPr>
          <p:cNvSpPr txBox="1"/>
          <p:nvPr/>
        </p:nvSpPr>
        <p:spPr>
          <a:xfrm>
            <a:off x="2260737" y="2731582"/>
            <a:ext cx="761747" cy="523220"/>
          </a:xfrm>
          <a:prstGeom prst="rect">
            <a:avLst/>
          </a:prstGeom>
          <a:noFill/>
        </p:spPr>
        <p:txBody>
          <a:bodyPr wrap="none" rtlCol="0">
            <a:spAutoFit/>
          </a:bodyPr>
          <a:lstStyle/>
          <a:p>
            <a:r>
              <a:rPr lang="en-US" sz="1400" dirty="0"/>
              <a:t>LeBron</a:t>
            </a:r>
          </a:p>
          <a:p>
            <a:r>
              <a:rPr lang="en-US" sz="1400" dirty="0"/>
              <a:t>James</a:t>
            </a:r>
          </a:p>
        </p:txBody>
      </p:sp>
      <p:sp>
        <p:nvSpPr>
          <p:cNvPr id="46" name="TextBox 45">
            <a:extLst>
              <a:ext uri="{FF2B5EF4-FFF2-40B4-BE49-F238E27FC236}">
                <a16:creationId xmlns:a16="http://schemas.microsoft.com/office/drawing/2014/main" id="{FFE92491-C061-AF47-843D-9832FA563835}"/>
              </a:ext>
            </a:extLst>
          </p:cNvPr>
          <p:cNvSpPr txBox="1"/>
          <p:nvPr/>
        </p:nvSpPr>
        <p:spPr>
          <a:xfrm>
            <a:off x="1132048" y="4935559"/>
            <a:ext cx="7411003" cy="1200329"/>
          </a:xfrm>
          <a:prstGeom prst="rect">
            <a:avLst/>
          </a:prstGeom>
          <a:noFill/>
        </p:spPr>
        <p:txBody>
          <a:bodyPr wrap="none" rtlCol="0">
            <a:spAutoFit/>
          </a:bodyPr>
          <a:lstStyle/>
          <a:p>
            <a:r>
              <a:rPr lang="en-US" sz="2400" dirty="0"/>
              <a:t>How to put height and weight on comparable scales?</a:t>
            </a:r>
          </a:p>
          <a:p>
            <a:pPr marL="285750" indent="-285750">
              <a:buFont typeface="Arial" panose="020B0604020202020204" pitchFamily="34" charset="0"/>
              <a:buChar char="•"/>
            </a:pPr>
            <a:r>
              <a:rPr lang="en-US" sz="2400" dirty="0"/>
              <a:t>Percentile</a:t>
            </a:r>
          </a:p>
          <a:p>
            <a:pPr marL="285750" indent="-285750">
              <a:buFont typeface="Arial" panose="020B0604020202020204" pitchFamily="34" charset="0"/>
              <a:buChar char="•"/>
            </a:pPr>
            <a:r>
              <a:rPr lang="en-US" sz="2400" dirty="0"/>
              <a:t>z-score</a:t>
            </a:r>
          </a:p>
        </p:txBody>
      </p:sp>
      <p:cxnSp>
        <p:nvCxnSpPr>
          <p:cNvPr id="50" name="Straight Connector 49">
            <a:extLst>
              <a:ext uri="{FF2B5EF4-FFF2-40B4-BE49-F238E27FC236}">
                <a16:creationId xmlns:a16="http://schemas.microsoft.com/office/drawing/2014/main" id="{1828708B-C7B9-7241-8149-D5BB6EDC1283}"/>
              </a:ext>
            </a:extLst>
          </p:cNvPr>
          <p:cNvCxnSpPr>
            <a:cxnSpLocks/>
          </p:cNvCxnSpPr>
          <p:nvPr/>
        </p:nvCxnSpPr>
        <p:spPr>
          <a:xfrm>
            <a:off x="1908810" y="4457700"/>
            <a:ext cx="948690" cy="0"/>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39539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953EF-E8B1-DB43-8C76-B029E2E39281}"/>
              </a:ext>
            </a:extLst>
          </p:cNvPr>
          <p:cNvSpPr>
            <a:spLocks noGrp="1"/>
          </p:cNvSpPr>
          <p:nvPr>
            <p:ph type="title"/>
          </p:nvPr>
        </p:nvSpPr>
        <p:spPr/>
        <p:txBody>
          <a:bodyPr/>
          <a:lstStyle/>
          <a:p>
            <a:r>
              <a:rPr lang="en-US" dirty="0"/>
              <a:t>Clustering Quality</a:t>
            </a:r>
          </a:p>
        </p:txBody>
      </p:sp>
      <p:sp>
        <p:nvSpPr>
          <p:cNvPr id="4" name="Slide Number Placeholder 3">
            <a:extLst>
              <a:ext uri="{FF2B5EF4-FFF2-40B4-BE49-F238E27FC236}">
                <a16:creationId xmlns:a16="http://schemas.microsoft.com/office/drawing/2014/main" id="{78EBD05C-311E-8C41-8B31-F26F835C424A}"/>
              </a:ext>
            </a:extLst>
          </p:cNvPr>
          <p:cNvSpPr>
            <a:spLocks noGrp="1"/>
          </p:cNvSpPr>
          <p:nvPr>
            <p:ph type="sldNum" sz="quarter" idx="12"/>
          </p:nvPr>
        </p:nvSpPr>
        <p:spPr/>
        <p:txBody>
          <a:bodyPr/>
          <a:lstStyle/>
          <a:p>
            <a:fld id="{0CFEC368-1D7A-4F81-ABF6-AE0E36BAF64C}" type="slidenum">
              <a:rPr lang="en-US" smtClean="0"/>
              <a:pPr/>
              <a:t>48</a:t>
            </a:fld>
            <a:endParaRPr lang="en-US" dirty="0"/>
          </a:p>
        </p:txBody>
      </p:sp>
      <p:sp>
        <p:nvSpPr>
          <p:cNvPr id="5" name="Oval 4">
            <a:extLst>
              <a:ext uri="{FF2B5EF4-FFF2-40B4-BE49-F238E27FC236}">
                <a16:creationId xmlns:a16="http://schemas.microsoft.com/office/drawing/2014/main" id="{2FA76BC0-4C82-A449-9E6C-D9BBC74D7850}"/>
              </a:ext>
            </a:extLst>
          </p:cNvPr>
          <p:cNvSpPr/>
          <p:nvPr/>
        </p:nvSpPr>
        <p:spPr>
          <a:xfrm>
            <a:off x="1939612" y="1992317"/>
            <a:ext cx="171450" cy="17145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D04A998-48C8-5A42-ACE1-DFA1332AA7BD}"/>
              </a:ext>
            </a:extLst>
          </p:cNvPr>
          <p:cNvSpPr/>
          <p:nvPr/>
        </p:nvSpPr>
        <p:spPr>
          <a:xfrm>
            <a:off x="1271156" y="2317156"/>
            <a:ext cx="171450" cy="17145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8F090C5-3C13-554A-99C1-928CD4F17958}"/>
              </a:ext>
            </a:extLst>
          </p:cNvPr>
          <p:cNvSpPr/>
          <p:nvPr/>
        </p:nvSpPr>
        <p:spPr>
          <a:xfrm>
            <a:off x="2299319" y="2317156"/>
            <a:ext cx="171450" cy="17145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2FECE60-4FBA-5E42-BF8D-003C43ADD9AE}"/>
              </a:ext>
            </a:extLst>
          </p:cNvPr>
          <p:cNvSpPr/>
          <p:nvPr/>
        </p:nvSpPr>
        <p:spPr>
          <a:xfrm>
            <a:off x="1726247" y="2688483"/>
            <a:ext cx="171450" cy="17145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03013FB-34C2-E44B-978A-53CDB7CF9FCE}"/>
              </a:ext>
            </a:extLst>
          </p:cNvPr>
          <p:cNvSpPr/>
          <p:nvPr/>
        </p:nvSpPr>
        <p:spPr>
          <a:xfrm>
            <a:off x="2224632" y="2761260"/>
            <a:ext cx="171450" cy="17145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BE2FE3D-740B-CA47-97E4-7CFDD51E9503}"/>
              </a:ext>
            </a:extLst>
          </p:cNvPr>
          <p:cNvSpPr/>
          <p:nvPr/>
        </p:nvSpPr>
        <p:spPr>
          <a:xfrm>
            <a:off x="1726247" y="2287646"/>
            <a:ext cx="171450" cy="17145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4A06C31-FE4D-B242-877F-2B0DEB13D60C}"/>
              </a:ext>
            </a:extLst>
          </p:cNvPr>
          <p:cNvSpPr/>
          <p:nvPr/>
        </p:nvSpPr>
        <p:spPr>
          <a:xfrm>
            <a:off x="4400550" y="1765465"/>
            <a:ext cx="171450" cy="1714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FF50AB7-1F57-2845-BD71-9090DCAE24C3}"/>
              </a:ext>
            </a:extLst>
          </p:cNvPr>
          <p:cNvSpPr/>
          <p:nvPr/>
        </p:nvSpPr>
        <p:spPr>
          <a:xfrm>
            <a:off x="4117386" y="2145706"/>
            <a:ext cx="171450" cy="1714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05FDD76-B86B-2742-B7DD-AFA238ACD539}"/>
              </a:ext>
            </a:extLst>
          </p:cNvPr>
          <p:cNvSpPr/>
          <p:nvPr/>
        </p:nvSpPr>
        <p:spPr>
          <a:xfrm>
            <a:off x="4503887" y="2105714"/>
            <a:ext cx="171450" cy="1714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7E42B8B-63C8-1C45-B263-9B0FEA168C27}"/>
              </a:ext>
            </a:extLst>
          </p:cNvPr>
          <p:cNvSpPr/>
          <p:nvPr/>
        </p:nvSpPr>
        <p:spPr>
          <a:xfrm>
            <a:off x="4439492" y="2909635"/>
            <a:ext cx="171450" cy="1714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DF9B03F-E92C-5E40-9A86-C03C7821D492}"/>
              </a:ext>
            </a:extLst>
          </p:cNvPr>
          <p:cNvSpPr/>
          <p:nvPr/>
        </p:nvSpPr>
        <p:spPr>
          <a:xfrm>
            <a:off x="5257167" y="3317550"/>
            <a:ext cx="171450" cy="1714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91594E68-0C98-4244-934D-D705F297D17A}"/>
              </a:ext>
            </a:extLst>
          </p:cNvPr>
          <p:cNvSpPr/>
          <p:nvPr/>
        </p:nvSpPr>
        <p:spPr>
          <a:xfrm>
            <a:off x="5731538" y="2645553"/>
            <a:ext cx="171450" cy="1714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2B7CACA-1FBC-7F49-8DEB-9D2C750134F6}"/>
              </a:ext>
            </a:extLst>
          </p:cNvPr>
          <p:cNvSpPr/>
          <p:nvPr/>
        </p:nvSpPr>
        <p:spPr>
          <a:xfrm>
            <a:off x="5704074" y="1682201"/>
            <a:ext cx="171450" cy="1714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7A0717FE-C956-454C-BD11-9B4A3A3DF56B}"/>
              </a:ext>
            </a:extLst>
          </p:cNvPr>
          <p:cNvSpPr/>
          <p:nvPr/>
        </p:nvSpPr>
        <p:spPr>
          <a:xfrm>
            <a:off x="4993150" y="961544"/>
            <a:ext cx="171450" cy="1714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E9E8E42-FF41-394C-8165-127A6124B3C1}"/>
              </a:ext>
            </a:extLst>
          </p:cNvPr>
          <p:cNvSpPr/>
          <p:nvPr/>
        </p:nvSpPr>
        <p:spPr>
          <a:xfrm>
            <a:off x="5116208" y="2645553"/>
            <a:ext cx="171450" cy="1714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19DDF56-17A8-7141-A72A-7E71480CA6B0}"/>
              </a:ext>
            </a:extLst>
          </p:cNvPr>
          <p:cNvSpPr/>
          <p:nvPr/>
        </p:nvSpPr>
        <p:spPr>
          <a:xfrm>
            <a:off x="5078875" y="1632098"/>
            <a:ext cx="171450" cy="17145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491CB11-0253-FD4F-805C-1702A486549A}"/>
              </a:ext>
            </a:extLst>
          </p:cNvPr>
          <p:cNvSpPr/>
          <p:nvPr/>
        </p:nvSpPr>
        <p:spPr>
          <a:xfrm>
            <a:off x="1282367" y="2725156"/>
            <a:ext cx="171450" cy="17145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C55A84C-1914-EF4E-A1ED-B4788FF10CB4}"/>
              </a:ext>
            </a:extLst>
          </p:cNvPr>
          <p:cNvSpPr/>
          <p:nvPr/>
        </p:nvSpPr>
        <p:spPr>
          <a:xfrm>
            <a:off x="1172925" y="1934264"/>
            <a:ext cx="171450" cy="17145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2E7D5E70-F9DC-AE45-8683-A75FDADF5BA5}"/>
              </a:ext>
            </a:extLst>
          </p:cNvPr>
          <p:cNvGrpSpPr/>
          <p:nvPr/>
        </p:nvGrpSpPr>
        <p:grpSpPr>
          <a:xfrm>
            <a:off x="1307475" y="2080606"/>
            <a:ext cx="1016952" cy="790892"/>
            <a:chOff x="1307475" y="2080606"/>
            <a:chExt cx="1016952" cy="790892"/>
          </a:xfrm>
        </p:grpSpPr>
        <p:cxnSp>
          <p:nvCxnSpPr>
            <p:cNvPr id="52" name="Straight Arrow Connector 51">
              <a:extLst>
                <a:ext uri="{FF2B5EF4-FFF2-40B4-BE49-F238E27FC236}">
                  <a16:creationId xmlns:a16="http://schemas.microsoft.com/office/drawing/2014/main" id="{499DDB00-4D9C-2642-8008-E30F8A710629}"/>
                </a:ext>
              </a:extLst>
            </p:cNvPr>
            <p:cNvCxnSpPr>
              <a:stCxn id="22" idx="5"/>
              <a:endCxn id="10" idx="2"/>
            </p:cNvCxnSpPr>
            <p:nvPr/>
          </p:nvCxnSpPr>
          <p:spPr>
            <a:xfrm>
              <a:off x="1319267" y="2080606"/>
              <a:ext cx="406980" cy="292765"/>
            </a:xfrm>
            <a:prstGeom prst="straightConnector1">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605431CF-A117-A746-8D0E-B2BF65E3FF08}"/>
                </a:ext>
              </a:extLst>
            </p:cNvPr>
            <p:cNvCxnSpPr>
              <a:stCxn id="6" idx="6"/>
              <a:endCxn id="10" idx="2"/>
            </p:cNvCxnSpPr>
            <p:nvPr/>
          </p:nvCxnSpPr>
          <p:spPr>
            <a:xfrm flipV="1">
              <a:off x="1442606" y="2373371"/>
              <a:ext cx="283641" cy="29510"/>
            </a:xfrm>
            <a:prstGeom prst="straightConnector1">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AFD0192D-73B7-A740-9241-B11EEBAC0093}"/>
                </a:ext>
              </a:extLst>
            </p:cNvPr>
            <p:cNvCxnSpPr>
              <a:stCxn id="10" idx="4"/>
              <a:endCxn id="8" idx="0"/>
            </p:cNvCxnSpPr>
            <p:nvPr/>
          </p:nvCxnSpPr>
          <p:spPr>
            <a:xfrm>
              <a:off x="1811972" y="2459096"/>
              <a:ext cx="0" cy="229387"/>
            </a:xfrm>
            <a:prstGeom prst="straightConnector1">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0602D7C0-845C-6E49-9EA3-D52D3D6DC748}"/>
                </a:ext>
              </a:extLst>
            </p:cNvPr>
            <p:cNvCxnSpPr>
              <a:cxnSpLocks/>
              <a:stCxn id="10" idx="5"/>
              <a:endCxn id="9" idx="1"/>
            </p:cNvCxnSpPr>
            <p:nvPr/>
          </p:nvCxnSpPr>
          <p:spPr>
            <a:xfrm>
              <a:off x="1872589" y="2433988"/>
              <a:ext cx="377151" cy="352380"/>
            </a:xfrm>
            <a:prstGeom prst="straightConnector1">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8D4A84DD-84BA-2646-BE3D-387DB39D73D6}"/>
                </a:ext>
              </a:extLst>
            </p:cNvPr>
            <p:cNvCxnSpPr>
              <a:stCxn id="10" idx="0"/>
              <a:endCxn id="21" idx="3"/>
            </p:cNvCxnSpPr>
            <p:nvPr/>
          </p:nvCxnSpPr>
          <p:spPr>
            <a:xfrm flipH="1">
              <a:off x="1307475" y="2287646"/>
              <a:ext cx="504497" cy="583852"/>
            </a:xfrm>
            <a:prstGeom prst="straightConnector1">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73EC5516-359E-1B45-86CE-2B6C60A668A4}"/>
                </a:ext>
              </a:extLst>
            </p:cNvPr>
            <p:cNvCxnSpPr>
              <a:stCxn id="10" idx="6"/>
              <a:endCxn id="7" idx="3"/>
            </p:cNvCxnSpPr>
            <p:nvPr/>
          </p:nvCxnSpPr>
          <p:spPr>
            <a:xfrm>
              <a:off x="1897697" y="2373371"/>
              <a:ext cx="426730" cy="90127"/>
            </a:xfrm>
            <a:prstGeom prst="straightConnector1">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B6539F97-4289-3646-853F-45FDD0431DBC}"/>
                </a:ext>
              </a:extLst>
            </p:cNvPr>
            <p:cNvCxnSpPr>
              <a:stCxn id="10" idx="0"/>
              <a:endCxn id="5" idx="4"/>
            </p:cNvCxnSpPr>
            <p:nvPr/>
          </p:nvCxnSpPr>
          <p:spPr>
            <a:xfrm flipV="1">
              <a:off x="1811972" y="2163767"/>
              <a:ext cx="213365" cy="123879"/>
            </a:xfrm>
            <a:prstGeom prst="straightConnector1">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68" name="TextBox 67">
            <a:extLst>
              <a:ext uri="{FF2B5EF4-FFF2-40B4-BE49-F238E27FC236}">
                <a16:creationId xmlns:a16="http://schemas.microsoft.com/office/drawing/2014/main" id="{E026495A-4808-5544-9C9C-1A616EAF0A6D}"/>
              </a:ext>
            </a:extLst>
          </p:cNvPr>
          <p:cNvSpPr txBox="1"/>
          <p:nvPr/>
        </p:nvSpPr>
        <p:spPr>
          <a:xfrm>
            <a:off x="1357322" y="4012590"/>
            <a:ext cx="1269899" cy="400110"/>
          </a:xfrm>
          <a:prstGeom prst="rect">
            <a:avLst/>
          </a:prstGeom>
          <a:noFill/>
        </p:spPr>
        <p:txBody>
          <a:bodyPr wrap="none" rtlCol="0">
            <a:spAutoFit/>
          </a:bodyPr>
          <a:lstStyle/>
          <a:p>
            <a:r>
              <a:rPr lang="en-US" sz="2000" dirty="0"/>
              <a:t>Cohesion</a:t>
            </a:r>
          </a:p>
        </p:txBody>
      </p:sp>
      <p:grpSp>
        <p:nvGrpSpPr>
          <p:cNvPr id="84" name="Group 83">
            <a:extLst>
              <a:ext uri="{FF2B5EF4-FFF2-40B4-BE49-F238E27FC236}">
                <a16:creationId xmlns:a16="http://schemas.microsoft.com/office/drawing/2014/main" id="{3EA3B9CA-7F37-1C41-B7A9-4C637BB592B6}"/>
              </a:ext>
            </a:extLst>
          </p:cNvPr>
          <p:cNvGrpSpPr/>
          <p:nvPr/>
        </p:nvGrpSpPr>
        <p:grpSpPr>
          <a:xfrm>
            <a:off x="2085954" y="1107886"/>
            <a:ext cx="3196321" cy="2234772"/>
            <a:chOff x="2085954" y="1107886"/>
            <a:chExt cx="3196321" cy="2234772"/>
          </a:xfrm>
        </p:grpSpPr>
        <p:cxnSp>
          <p:nvCxnSpPr>
            <p:cNvPr id="71" name="Straight Arrow Connector 70">
              <a:extLst>
                <a:ext uri="{FF2B5EF4-FFF2-40B4-BE49-F238E27FC236}">
                  <a16:creationId xmlns:a16="http://schemas.microsoft.com/office/drawing/2014/main" id="{3DFBFA75-683D-9642-9A09-EFFF9538F7B7}"/>
                </a:ext>
              </a:extLst>
            </p:cNvPr>
            <p:cNvCxnSpPr>
              <a:stCxn id="5" idx="7"/>
              <a:endCxn id="12" idx="3"/>
            </p:cNvCxnSpPr>
            <p:nvPr/>
          </p:nvCxnSpPr>
          <p:spPr>
            <a:xfrm>
              <a:off x="2085954" y="2017425"/>
              <a:ext cx="2056540" cy="274623"/>
            </a:xfrm>
            <a:prstGeom prst="straightConnector1">
              <a:avLst/>
            </a:prstGeom>
            <a:ln>
              <a:solidFill>
                <a:schemeClr val="accent6">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38D015A7-BA55-C147-8092-34C02255985F}"/>
                </a:ext>
              </a:extLst>
            </p:cNvPr>
            <p:cNvCxnSpPr>
              <a:stCxn id="5" idx="7"/>
              <a:endCxn id="11" idx="2"/>
            </p:cNvCxnSpPr>
            <p:nvPr/>
          </p:nvCxnSpPr>
          <p:spPr>
            <a:xfrm flipV="1">
              <a:off x="2085954" y="1851190"/>
              <a:ext cx="2314596" cy="166235"/>
            </a:xfrm>
            <a:prstGeom prst="straightConnector1">
              <a:avLst/>
            </a:prstGeom>
            <a:ln>
              <a:solidFill>
                <a:schemeClr val="accent6">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A91D693B-F35B-9A49-B76D-D8B53A21E0CC}"/>
                </a:ext>
              </a:extLst>
            </p:cNvPr>
            <p:cNvCxnSpPr>
              <a:stCxn id="7" idx="6"/>
              <a:endCxn id="14" idx="1"/>
            </p:cNvCxnSpPr>
            <p:nvPr/>
          </p:nvCxnSpPr>
          <p:spPr>
            <a:xfrm>
              <a:off x="2470769" y="2402881"/>
              <a:ext cx="1993831" cy="531862"/>
            </a:xfrm>
            <a:prstGeom prst="straightConnector1">
              <a:avLst/>
            </a:prstGeom>
            <a:ln>
              <a:solidFill>
                <a:schemeClr val="accent6">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E37618C5-5581-1B43-A0E6-506B8E5A79EA}"/>
                </a:ext>
              </a:extLst>
            </p:cNvPr>
            <p:cNvCxnSpPr>
              <a:stCxn id="7" idx="6"/>
              <a:endCxn id="19" idx="7"/>
            </p:cNvCxnSpPr>
            <p:nvPr/>
          </p:nvCxnSpPr>
          <p:spPr>
            <a:xfrm>
              <a:off x="2470769" y="2402881"/>
              <a:ext cx="2791781" cy="267780"/>
            </a:xfrm>
            <a:prstGeom prst="straightConnector1">
              <a:avLst/>
            </a:prstGeom>
            <a:ln>
              <a:solidFill>
                <a:schemeClr val="accent6">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57FF18B8-2648-B64A-AC2F-851E455DDF31}"/>
                </a:ext>
              </a:extLst>
            </p:cNvPr>
            <p:cNvCxnSpPr>
              <a:stCxn id="7" idx="6"/>
              <a:endCxn id="15" idx="1"/>
            </p:cNvCxnSpPr>
            <p:nvPr/>
          </p:nvCxnSpPr>
          <p:spPr>
            <a:xfrm>
              <a:off x="2470769" y="2402881"/>
              <a:ext cx="2811506" cy="939777"/>
            </a:xfrm>
            <a:prstGeom prst="straightConnector1">
              <a:avLst/>
            </a:prstGeom>
            <a:ln>
              <a:solidFill>
                <a:schemeClr val="accent6">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B63ACDCC-3A07-6B49-84C9-9EDAC46D873A}"/>
                </a:ext>
              </a:extLst>
            </p:cNvPr>
            <p:cNvCxnSpPr>
              <a:stCxn id="5" idx="7"/>
              <a:endCxn id="18" idx="3"/>
            </p:cNvCxnSpPr>
            <p:nvPr/>
          </p:nvCxnSpPr>
          <p:spPr>
            <a:xfrm flipV="1">
              <a:off x="2085954" y="1107886"/>
              <a:ext cx="2932304" cy="909539"/>
            </a:xfrm>
            <a:prstGeom prst="straightConnector1">
              <a:avLst/>
            </a:prstGeom>
            <a:ln>
              <a:solidFill>
                <a:schemeClr val="accent6">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E8C979DD-3A08-B94D-A046-FD4BDEA2A207}"/>
                </a:ext>
              </a:extLst>
            </p:cNvPr>
            <p:cNvCxnSpPr>
              <a:stCxn id="5" idx="7"/>
              <a:endCxn id="19" idx="1"/>
            </p:cNvCxnSpPr>
            <p:nvPr/>
          </p:nvCxnSpPr>
          <p:spPr>
            <a:xfrm>
              <a:off x="2085954" y="2017425"/>
              <a:ext cx="3055362" cy="653236"/>
            </a:xfrm>
            <a:prstGeom prst="straightConnector1">
              <a:avLst/>
            </a:prstGeom>
            <a:ln>
              <a:solidFill>
                <a:schemeClr val="accent6">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85" name="TextBox 84">
            <a:extLst>
              <a:ext uri="{FF2B5EF4-FFF2-40B4-BE49-F238E27FC236}">
                <a16:creationId xmlns:a16="http://schemas.microsoft.com/office/drawing/2014/main" id="{7C1A5193-5D58-A649-A5CE-8B78D3DCA32C}"/>
              </a:ext>
            </a:extLst>
          </p:cNvPr>
          <p:cNvSpPr txBox="1"/>
          <p:nvPr/>
        </p:nvSpPr>
        <p:spPr>
          <a:xfrm>
            <a:off x="4525217" y="4012590"/>
            <a:ext cx="1425390" cy="400110"/>
          </a:xfrm>
          <a:prstGeom prst="rect">
            <a:avLst/>
          </a:prstGeom>
          <a:noFill/>
        </p:spPr>
        <p:txBody>
          <a:bodyPr wrap="none" rtlCol="0">
            <a:spAutoFit/>
          </a:bodyPr>
          <a:lstStyle/>
          <a:p>
            <a:r>
              <a:rPr lang="en-US" sz="2000" dirty="0"/>
              <a:t>Separation</a:t>
            </a:r>
          </a:p>
        </p:txBody>
      </p:sp>
      <p:sp>
        <p:nvSpPr>
          <p:cNvPr id="86" name="TextBox 85">
            <a:extLst>
              <a:ext uri="{FF2B5EF4-FFF2-40B4-BE49-F238E27FC236}">
                <a16:creationId xmlns:a16="http://schemas.microsoft.com/office/drawing/2014/main" id="{2557B3B1-44C4-274A-9027-2DC6545FC62B}"/>
              </a:ext>
            </a:extLst>
          </p:cNvPr>
          <p:cNvSpPr txBox="1"/>
          <p:nvPr/>
        </p:nvSpPr>
        <p:spPr>
          <a:xfrm>
            <a:off x="968892" y="5154515"/>
            <a:ext cx="7165744" cy="400110"/>
          </a:xfrm>
          <a:prstGeom prst="rect">
            <a:avLst/>
          </a:prstGeom>
          <a:noFill/>
        </p:spPr>
        <p:txBody>
          <a:bodyPr wrap="none" rtlCol="0">
            <a:spAutoFit/>
          </a:bodyPr>
          <a:lstStyle/>
          <a:p>
            <a:r>
              <a:rPr lang="en-US" sz="2000" dirty="0"/>
              <a:t>The </a:t>
            </a:r>
            <a:r>
              <a:rPr lang="en-US" sz="2000" dirty="0">
                <a:solidFill>
                  <a:srgbClr val="0070C0"/>
                </a:solidFill>
              </a:rPr>
              <a:t>Cluster Silhouette </a:t>
            </a:r>
            <a:r>
              <a:rPr lang="en-US" sz="2000" dirty="0"/>
              <a:t>combines these into a single measure </a:t>
            </a:r>
          </a:p>
        </p:txBody>
      </p:sp>
    </p:spTree>
    <p:extLst>
      <p:ext uri="{BB962C8B-B14F-4D97-AF65-F5344CB8AC3E}">
        <p14:creationId xmlns:p14="http://schemas.microsoft.com/office/powerpoint/2010/main" val="28457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85" grpId="0"/>
      <p:bldP spid="8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26E5C-1315-F443-AE9C-720C58790D3E}"/>
              </a:ext>
            </a:extLst>
          </p:cNvPr>
          <p:cNvSpPr>
            <a:spLocks noGrp="1"/>
          </p:cNvSpPr>
          <p:nvPr>
            <p:ph type="title"/>
          </p:nvPr>
        </p:nvSpPr>
        <p:spPr/>
        <p:txBody>
          <a:bodyPr/>
          <a:lstStyle/>
          <a:p>
            <a:r>
              <a:rPr lang="en-US" dirty="0"/>
              <a:t>Choosing number of clusters</a:t>
            </a:r>
          </a:p>
        </p:txBody>
      </p:sp>
      <p:sp>
        <p:nvSpPr>
          <p:cNvPr id="4" name="Slide Number Placeholder 3">
            <a:extLst>
              <a:ext uri="{FF2B5EF4-FFF2-40B4-BE49-F238E27FC236}">
                <a16:creationId xmlns:a16="http://schemas.microsoft.com/office/drawing/2014/main" id="{F9B79982-E085-1E4C-99BE-38EC979CF91E}"/>
              </a:ext>
            </a:extLst>
          </p:cNvPr>
          <p:cNvSpPr>
            <a:spLocks noGrp="1"/>
          </p:cNvSpPr>
          <p:nvPr>
            <p:ph type="sldNum" sz="quarter" idx="12"/>
          </p:nvPr>
        </p:nvSpPr>
        <p:spPr/>
        <p:txBody>
          <a:bodyPr/>
          <a:lstStyle/>
          <a:p>
            <a:fld id="{0CFEC368-1D7A-4F81-ABF6-AE0E36BAF64C}" type="slidenum">
              <a:rPr lang="en-US" smtClean="0"/>
              <a:pPr/>
              <a:t>49</a:t>
            </a:fld>
            <a:endParaRPr lang="en-US" dirty="0"/>
          </a:p>
        </p:txBody>
      </p:sp>
      <p:sp>
        <p:nvSpPr>
          <p:cNvPr id="6" name="Content Placeholder 5">
            <a:extLst>
              <a:ext uri="{FF2B5EF4-FFF2-40B4-BE49-F238E27FC236}">
                <a16:creationId xmlns:a16="http://schemas.microsoft.com/office/drawing/2014/main" id="{1E66E88A-ECFF-9240-960B-FCCBFC407126}"/>
              </a:ext>
            </a:extLst>
          </p:cNvPr>
          <p:cNvSpPr>
            <a:spLocks noGrp="1"/>
          </p:cNvSpPr>
          <p:nvPr>
            <p:ph idx="1"/>
          </p:nvPr>
        </p:nvSpPr>
        <p:spPr>
          <a:xfrm>
            <a:off x="615950" y="5474685"/>
            <a:ext cx="8229600" cy="583216"/>
          </a:xfrm>
        </p:spPr>
        <p:txBody>
          <a:bodyPr/>
          <a:lstStyle/>
          <a:p>
            <a:pPr marL="0" indent="0" algn="ctr">
              <a:buNone/>
            </a:pPr>
            <a:r>
              <a:rPr lang="en-US" dirty="0"/>
              <a:t>The Elbow Method</a:t>
            </a:r>
          </a:p>
        </p:txBody>
      </p:sp>
      <p:cxnSp>
        <p:nvCxnSpPr>
          <p:cNvPr id="10" name="Straight Arrow Connector 9">
            <a:extLst>
              <a:ext uri="{FF2B5EF4-FFF2-40B4-BE49-F238E27FC236}">
                <a16:creationId xmlns:a16="http://schemas.microsoft.com/office/drawing/2014/main" id="{2B3B9469-EFB6-124F-A6D3-82CF0E5BA5D0}"/>
              </a:ext>
            </a:extLst>
          </p:cNvPr>
          <p:cNvCxnSpPr>
            <a:cxnSpLocks/>
          </p:cNvCxnSpPr>
          <p:nvPr/>
        </p:nvCxnSpPr>
        <p:spPr>
          <a:xfrm>
            <a:off x="1587500" y="4838700"/>
            <a:ext cx="62865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60A26FC-2047-2548-9B24-E43DDFF3911A}"/>
              </a:ext>
            </a:extLst>
          </p:cNvPr>
          <p:cNvCxnSpPr/>
          <p:nvPr/>
        </p:nvCxnSpPr>
        <p:spPr>
          <a:xfrm flipV="1">
            <a:off x="1587500" y="1231900"/>
            <a:ext cx="0" cy="3606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7BD9F86-3583-214A-AFF1-A4B5578DBDF8}"/>
              </a:ext>
            </a:extLst>
          </p:cNvPr>
          <p:cNvSpPr txBox="1"/>
          <p:nvPr/>
        </p:nvSpPr>
        <p:spPr>
          <a:xfrm>
            <a:off x="3638143" y="4891758"/>
            <a:ext cx="2185214" cy="369332"/>
          </a:xfrm>
          <a:prstGeom prst="rect">
            <a:avLst/>
          </a:prstGeom>
          <a:noFill/>
        </p:spPr>
        <p:txBody>
          <a:bodyPr wrap="none" rtlCol="0">
            <a:spAutoFit/>
          </a:bodyPr>
          <a:lstStyle/>
          <a:p>
            <a:r>
              <a:rPr lang="en-US" dirty="0">
                <a:solidFill>
                  <a:srgbClr val="0070C0"/>
                </a:solidFill>
              </a:rPr>
              <a:t>Number of clusters</a:t>
            </a:r>
          </a:p>
        </p:txBody>
      </p:sp>
      <p:grpSp>
        <p:nvGrpSpPr>
          <p:cNvPr id="57" name="Group 56">
            <a:extLst>
              <a:ext uri="{FF2B5EF4-FFF2-40B4-BE49-F238E27FC236}">
                <a16:creationId xmlns:a16="http://schemas.microsoft.com/office/drawing/2014/main" id="{6A757FF7-5363-0743-9534-C9BFF2857686}"/>
              </a:ext>
            </a:extLst>
          </p:cNvPr>
          <p:cNvGrpSpPr/>
          <p:nvPr/>
        </p:nvGrpSpPr>
        <p:grpSpPr>
          <a:xfrm rot="10800000" flipH="1">
            <a:off x="1983250" y="1933575"/>
            <a:ext cx="4857749" cy="2528058"/>
            <a:chOff x="1983250" y="1933575"/>
            <a:chExt cx="4857749" cy="2528058"/>
          </a:xfrm>
        </p:grpSpPr>
        <p:sp>
          <p:nvSpPr>
            <p:cNvPr id="16" name="Oval 15">
              <a:extLst>
                <a:ext uri="{FF2B5EF4-FFF2-40B4-BE49-F238E27FC236}">
                  <a16:creationId xmlns:a16="http://schemas.microsoft.com/office/drawing/2014/main" id="{6FACE68B-3643-604A-9FF7-E9FF00CF10CE}"/>
                </a:ext>
              </a:extLst>
            </p:cNvPr>
            <p:cNvSpPr/>
            <p:nvPr/>
          </p:nvSpPr>
          <p:spPr>
            <a:xfrm>
              <a:off x="1983250" y="1933575"/>
              <a:ext cx="171450" cy="17145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FD51634-507B-CD46-8FF0-84522F46B53E}"/>
                </a:ext>
              </a:extLst>
            </p:cNvPr>
            <p:cNvSpPr/>
            <p:nvPr/>
          </p:nvSpPr>
          <p:spPr>
            <a:xfrm>
              <a:off x="2175800" y="2918077"/>
              <a:ext cx="171450" cy="17145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9C1820D-A4EC-2E45-8427-4A82B0171F47}"/>
                </a:ext>
              </a:extLst>
            </p:cNvPr>
            <p:cNvSpPr/>
            <p:nvPr/>
          </p:nvSpPr>
          <p:spPr>
            <a:xfrm>
              <a:off x="3323662" y="4031266"/>
              <a:ext cx="171450" cy="17145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66E912B1-E51F-1442-AB9E-99445996F077}"/>
                </a:ext>
              </a:extLst>
            </p:cNvPr>
            <p:cNvSpPr/>
            <p:nvPr/>
          </p:nvSpPr>
          <p:spPr>
            <a:xfrm>
              <a:off x="2632076" y="3580667"/>
              <a:ext cx="171450" cy="17145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DEF66958-19A6-5B46-8BFA-3A483695A548}"/>
                </a:ext>
              </a:extLst>
            </p:cNvPr>
            <p:cNvSpPr/>
            <p:nvPr/>
          </p:nvSpPr>
          <p:spPr>
            <a:xfrm>
              <a:off x="5303686" y="4268408"/>
              <a:ext cx="171450" cy="17145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BC57FB7B-5088-1640-8731-683E238BE551}"/>
                </a:ext>
              </a:extLst>
            </p:cNvPr>
            <p:cNvSpPr/>
            <p:nvPr/>
          </p:nvSpPr>
          <p:spPr>
            <a:xfrm>
              <a:off x="5979143" y="4274757"/>
              <a:ext cx="171450" cy="17145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7F492F32-ABB7-8848-9A8B-8089DBE1E7D5}"/>
                </a:ext>
              </a:extLst>
            </p:cNvPr>
            <p:cNvSpPr/>
            <p:nvPr/>
          </p:nvSpPr>
          <p:spPr>
            <a:xfrm>
              <a:off x="6669549" y="4290183"/>
              <a:ext cx="171450" cy="17145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85395D5-421B-4B46-84C0-33C0B7AC6A50}"/>
                </a:ext>
              </a:extLst>
            </p:cNvPr>
            <p:cNvSpPr/>
            <p:nvPr/>
          </p:nvSpPr>
          <p:spPr>
            <a:xfrm>
              <a:off x="4042800" y="4199541"/>
              <a:ext cx="171450" cy="17145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23B3F6C-4AC3-9743-B6D7-01325B40896C}"/>
                </a:ext>
              </a:extLst>
            </p:cNvPr>
            <p:cNvSpPr/>
            <p:nvPr/>
          </p:nvSpPr>
          <p:spPr>
            <a:xfrm>
              <a:off x="4660287" y="4247166"/>
              <a:ext cx="171450" cy="171450"/>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D22D8B97-7147-5C46-8E4C-F93CC211D2E4}"/>
                </a:ext>
              </a:extLst>
            </p:cNvPr>
            <p:cNvCxnSpPr>
              <a:stCxn id="16" idx="4"/>
              <a:endCxn id="17" idx="1"/>
            </p:cNvCxnSpPr>
            <p:nvPr/>
          </p:nvCxnSpPr>
          <p:spPr>
            <a:xfrm>
              <a:off x="2068975" y="2105025"/>
              <a:ext cx="131933" cy="83816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23E245B-1F39-E64C-9BB0-8B54FAC612BA}"/>
                </a:ext>
              </a:extLst>
            </p:cNvPr>
            <p:cNvCxnSpPr>
              <a:stCxn id="17" idx="4"/>
              <a:endCxn id="19" idx="1"/>
            </p:cNvCxnSpPr>
            <p:nvPr/>
          </p:nvCxnSpPr>
          <p:spPr>
            <a:xfrm>
              <a:off x="2261525" y="3089527"/>
              <a:ext cx="395659" cy="51624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372FF6A-01DC-7144-9AC5-04DFBD8D7091}"/>
                </a:ext>
              </a:extLst>
            </p:cNvPr>
            <p:cNvCxnSpPr>
              <a:cxnSpLocks/>
              <a:stCxn id="19" idx="5"/>
              <a:endCxn id="18" idx="1"/>
            </p:cNvCxnSpPr>
            <p:nvPr/>
          </p:nvCxnSpPr>
          <p:spPr>
            <a:xfrm>
              <a:off x="2778418" y="3727009"/>
              <a:ext cx="570352" cy="32936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739D289-9D71-0741-8EC9-31D8335E2E77}"/>
                </a:ext>
              </a:extLst>
            </p:cNvPr>
            <p:cNvCxnSpPr>
              <a:cxnSpLocks/>
            </p:cNvCxnSpPr>
            <p:nvPr/>
          </p:nvCxnSpPr>
          <p:spPr>
            <a:xfrm>
              <a:off x="3495112" y="4155091"/>
              <a:ext cx="547688" cy="13017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5B41D56-FAFB-1947-A259-5188F3C20B32}"/>
                </a:ext>
              </a:extLst>
            </p:cNvPr>
            <p:cNvCxnSpPr>
              <a:cxnSpLocks/>
              <a:stCxn id="23" idx="6"/>
              <a:endCxn id="24" idx="2"/>
            </p:cNvCxnSpPr>
            <p:nvPr/>
          </p:nvCxnSpPr>
          <p:spPr>
            <a:xfrm>
              <a:off x="4214250" y="4285266"/>
              <a:ext cx="446037" cy="47625"/>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6C6A19B-CF32-9A4D-9783-496C0D5C2D3F}"/>
                </a:ext>
              </a:extLst>
            </p:cNvPr>
            <p:cNvCxnSpPr>
              <a:stCxn id="24" idx="6"/>
              <a:endCxn id="20" idx="2"/>
            </p:cNvCxnSpPr>
            <p:nvPr/>
          </p:nvCxnSpPr>
          <p:spPr>
            <a:xfrm>
              <a:off x="4831737" y="4332891"/>
              <a:ext cx="471949" cy="2124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7659F96-9DD1-6947-9ED3-20FCDDF9C3FA}"/>
                </a:ext>
              </a:extLst>
            </p:cNvPr>
            <p:cNvCxnSpPr>
              <a:stCxn id="20" idx="6"/>
              <a:endCxn id="21" idx="2"/>
            </p:cNvCxnSpPr>
            <p:nvPr/>
          </p:nvCxnSpPr>
          <p:spPr>
            <a:xfrm>
              <a:off x="5475136" y="4354133"/>
              <a:ext cx="504007" cy="634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347EFEF-96E3-2B45-A89F-2AFB9892FA3B}"/>
                </a:ext>
              </a:extLst>
            </p:cNvPr>
            <p:cNvCxnSpPr>
              <a:stCxn id="21" idx="6"/>
              <a:endCxn id="22" idx="2"/>
            </p:cNvCxnSpPr>
            <p:nvPr/>
          </p:nvCxnSpPr>
          <p:spPr>
            <a:xfrm>
              <a:off x="6150593" y="4360482"/>
              <a:ext cx="518956" cy="1542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56" name="TextBox 55">
            <a:extLst>
              <a:ext uri="{FF2B5EF4-FFF2-40B4-BE49-F238E27FC236}">
                <a16:creationId xmlns:a16="http://schemas.microsoft.com/office/drawing/2014/main" id="{3E4A22BF-1776-CD46-8790-1ED78BDA2A08}"/>
              </a:ext>
            </a:extLst>
          </p:cNvPr>
          <p:cNvSpPr txBox="1"/>
          <p:nvPr/>
        </p:nvSpPr>
        <p:spPr>
          <a:xfrm>
            <a:off x="370851" y="2891645"/>
            <a:ext cx="1159292" cy="369332"/>
          </a:xfrm>
          <a:prstGeom prst="rect">
            <a:avLst/>
          </a:prstGeom>
          <a:noFill/>
        </p:spPr>
        <p:txBody>
          <a:bodyPr wrap="none" rtlCol="0">
            <a:spAutoFit/>
          </a:bodyPr>
          <a:lstStyle/>
          <a:p>
            <a:r>
              <a:rPr lang="en-US" dirty="0">
                <a:solidFill>
                  <a:srgbClr val="0070C0"/>
                </a:solidFill>
              </a:rPr>
              <a:t>Cohesion</a:t>
            </a:r>
          </a:p>
        </p:txBody>
      </p:sp>
      <p:cxnSp>
        <p:nvCxnSpPr>
          <p:cNvPr id="59" name="Straight Arrow Connector 58">
            <a:extLst>
              <a:ext uri="{FF2B5EF4-FFF2-40B4-BE49-F238E27FC236}">
                <a16:creationId xmlns:a16="http://schemas.microsoft.com/office/drawing/2014/main" id="{F5BF52AF-E6B8-ED43-9CDF-3D313A4F5D3F}"/>
              </a:ext>
            </a:extLst>
          </p:cNvPr>
          <p:cNvCxnSpPr>
            <a:endCxn id="18" idx="3"/>
          </p:cNvCxnSpPr>
          <p:nvPr/>
        </p:nvCxnSpPr>
        <p:spPr>
          <a:xfrm>
            <a:off x="2959100" y="1562100"/>
            <a:ext cx="389670" cy="65550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326158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55C14-93CA-234C-BA1B-5E92A17EACB8}"/>
              </a:ext>
            </a:extLst>
          </p:cNvPr>
          <p:cNvSpPr>
            <a:spLocks noGrp="1"/>
          </p:cNvSpPr>
          <p:nvPr>
            <p:ph type="title"/>
          </p:nvPr>
        </p:nvSpPr>
        <p:spPr/>
        <p:txBody>
          <a:bodyPr/>
          <a:lstStyle/>
          <a:p>
            <a:r>
              <a:rPr lang="en-US" dirty="0"/>
              <a:t>Predicting Home Prices</a:t>
            </a:r>
          </a:p>
        </p:txBody>
      </p:sp>
      <p:sp>
        <p:nvSpPr>
          <p:cNvPr id="4" name="Slide Number Placeholder 3">
            <a:extLst>
              <a:ext uri="{FF2B5EF4-FFF2-40B4-BE49-F238E27FC236}">
                <a16:creationId xmlns:a16="http://schemas.microsoft.com/office/drawing/2014/main" id="{432F1044-5F04-8C43-865E-5ABCFD75C1DA}"/>
              </a:ext>
            </a:extLst>
          </p:cNvPr>
          <p:cNvSpPr>
            <a:spLocks noGrp="1"/>
          </p:cNvSpPr>
          <p:nvPr>
            <p:ph type="sldNum" sz="quarter" idx="12"/>
          </p:nvPr>
        </p:nvSpPr>
        <p:spPr/>
        <p:txBody>
          <a:bodyPr/>
          <a:lstStyle/>
          <a:p>
            <a:fld id="{0CFEC368-1D7A-4F81-ABF6-AE0E36BAF64C}" type="slidenum">
              <a:rPr lang="en-US" smtClean="0"/>
              <a:pPr/>
              <a:t>5</a:t>
            </a:fld>
            <a:endParaRPr lang="en-US" dirty="0"/>
          </a:p>
        </p:txBody>
      </p:sp>
      <p:pic>
        <p:nvPicPr>
          <p:cNvPr id="5" name="Picture 4">
            <a:extLst>
              <a:ext uri="{FF2B5EF4-FFF2-40B4-BE49-F238E27FC236}">
                <a16:creationId xmlns:a16="http://schemas.microsoft.com/office/drawing/2014/main" id="{E6709993-A391-E04B-A4C8-8381E78141EE}"/>
              </a:ext>
            </a:extLst>
          </p:cNvPr>
          <p:cNvPicPr>
            <a:picLocks noChangeAspect="1"/>
          </p:cNvPicPr>
          <p:nvPr/>
        </p:nvPicPr>
        <p:blipFill>
          <a:blip r:embed="rId2"/>
          <a:stretch>
            <a:fillRect/>
          </a:stretch>
        </p:blipFill>
        <p:spPr>
          <a:xfrm>
            <a:off x="153438" y="2080254"/>
            <a:ext cx="2196289" cy="1261382"/>
          </a:xfrm>
          <a:prstGeom prst="rect">
            <a:avLst/>
          </a:prstGeom>
        </p:spPr>
      </p:pic>
      <p:sp>
        <p:nvSpPr>
          <p:cNvPr id="6" name="TextBox 5">
            <a:extLst>
              <a:ext uri="{FF2B5EF4-FFF2-40B4-BE49-F238E27FC236}">
                <a16:creationId xmlns:a16="http://schemas.microsoft.com/office/drawing/2014/main" id="{69E817B9-7827-6B48-A97B-132B2D7FDE94}"/>
              </a:ext>
            </a:extLst>
          </p:cNvPr>
          <p:cNvSpPr txBox="1"/>
          <p:nvPr/>
        </p:nvSpPr>
        <p:spPr>
          <a:xfrm>
            <a:off x="2768957" y="995589"/>
            <a:ext cx="1005403" cy="369332"/>
          </a:xfrm>
          <a:prstGeom prst="rect">
            <a:avLst/>
          </a:prstGeom>
          <a:noFill/>
        </p:spPr>
        <p:txBody>
          <a:bodyPr wrap="none" rtlCol="0">
            <a:spAutoFit/>
          </a:bodyPr>
          <a:lstStyle/>
          <a:p>
            <a:r>
              <a:rPr lang="en-US" dirty="0" err="1"/>
              <a:t>Zipcode</a:t>
            </a:r>
            <a:endParaRPr lang="en-US" dirty="0"/>
          </a:p>
        </p:txBody>
      </p:sp>
      <p:sp>
        <p:nvSpPr>
          <p:cNvPr id="7" name="TextBox 6">
            <a:extLst>
              <a:ext uri="{FF2B5EF4-FFF2-40B4-BE49-F238E27FC236}">
                <a16:creationId xmlns:a16="http://schemas.microsoft.com/office/drawing/2014/main" id="{34146376-AB3B-2642-BF63-BE7DFD90CF71}"/>
              </a:ext>
            </a:extLst>
          </p:cNvPr>
          <p:cNvSpPr txBox="1"/>
          <p:nvPr/>
        </p:nvSpPr>
        <p:spPr>
          <a:xfrm>
            <a:off x="2768957" y="1616857"/>
            <a:ext cx="1018227" cy="369332"/>
          </a:xfrm>
          <a:prstGeom prst="rect">
            <a:avLst/>
          </a:prstGeom>
          <a:noFill/>
        </p:spPr>
        <p:txBody>
          <a:bodyPr wrap="none" rtlCol="0">
            <a:spAutoFit/>
          </a:bodyPr>
          <a:lstStyle/>
          <a:p>
            <a:r>
              <a:rPr lang="en-US" dirty="0"/>
              <a:t>Lot Size</a:t>
            </a:r>
          </a:p>
        </p:txBody>
      </p:sp>
      <p:sp>
        <p:nvSpPr>
          <p:cNvPr id="8" name="TextBox 7">
            <a:extLst>
              <a:ext uri="{FF2B5EF4-FFF2-40B4-BE49-F238E27FC236}">
                <a16:creationId xmlns:a16="http://schemas.microsoft.com/office/drawing/2014/main" id="{C30FEF1F-81FE-4C40-958B-77C6B81E8205}"/>
              </a:ext>
            </a:extLst>
          </p:cNvPr>
          <p:cNvSpPr txBox="1"/>
          <p:nvPr/>
        </p:nvSpPr>
        <p:spPr>
          <a:xfrm>
            <a:off x="2553811" y="2209556"/>
            <a:ext cx="1762021" cy="369332"/>
          </a:xfrm>
          <a:prstGeom prst="rect">
            <a:avLst/>
          </a:prstGeom>
          <a:noFill/>
        </p:spPr>
        <p:txBody>
          <a:bodyPr wrap="none" rtlCol="0">
            <a:spAutoFit/>
          </a:bodyPr>
          <a:lstStyle/>
          <a:p>
            <a:r>
              <a:rPr lang="en-US" dirty="0"/>
              <a:t>Square footage</a:t>
            </a:r>
          </a:p>
        </p:txBody>
      </p:sp>
      <p:sp>
        <p:nvSpPr>
          <p:cNvPr id="11" name="TextBox 10">
            <a:extLst>
              <a:ext uri="{FF2B5EF4-FFF2-40B4-BE49-F238E27FC236}">
                <a16:creationId xmlns:a16="http://schemas.microsoft.com/office/drawing/2014/main" id="{9B98230C-A4E5-B040-8D9C-DE0C2289732F}"/>
              </a:ext>
            </a:extLst>
          </p:cNvPr>
          <p:cNvSpPr txBox="1"/>
          <p:nvPr/>
        </p:nvSpPr>
        <p:spPr>
          <a:xfrm>
            <a:off x="2424747" y="4008186"/>
            <a:ext cx="1915909" cy="369332"/>
          </a:xfrm>
          <a:prstGeom prst="rect">
            <a:avLst/>
          </a:prstGeom>
          <a:noFill/>
        </p:spPr>
        <p:txBody>
          <a:bodyPr wrap="none" rtlCol="0">
            <a:spAutoFit/>
          </a:bodyPr>
          <a:lstStyle/>
          <a:p>
            <a:r>
              <a:rPr lang="en-US" dirty="0"/>
              <a:t>Garage Capacity</a:t>
            </a:r>
          </a:p>
        </p:txBody>
      </p:sp>
      <p:sp>
        <p:nvSpPr>
          <p:cNvPr id="13" name="TextBox 12">
            <a:extLst>
              <a:ext uri="{FF2B5EF4-FFF2-40B4-BE49-F238E27FC236}">
                <a16:creationId xmlns:a16="http://schemas.microsoft.com/office/drawing/2014/main" id="{CB23288F-3186-7B4D-B5B9-DC001687CCC7}"/>
              </a:ext>
            </a:extLst>
          </p:cNvPr>
          <p:cNvSpPr txBox="1"/>
          <p:nvPr/>
        </p:nvSpPr>
        <p:spPr>
          <a:xfrm>
            <a:off x="2697294" y="3423523"/>
            <a:ext cx="1210588" cy="369332"/>
          </a:xfrm>
          <a:prstGeom prst="rect">
            <a:avLst/>
          </a:prstGeom>
          <a:noFill/>
        </p:spPr>
        <p:txBody>
          <a:bodyPr wrap="none" rtlCol="0">
            <a:spAutoFit/>
          </a:bodyPr>
          <a:lstStyle/>
          <a:p>
            <a:r>
              <a:rPr lang="en-US" dirty="0"/>
              <a:t>Last Price</a:t>
            </a:r>
          </a:p>
        </p:txBody>
      </p:sp>
      <p:sp>
        <p:nvSpPr>
          <p:cNvPr id="14" name="Rounded Rectangle 13">
            <a:extLst>
              <a:ext uri="{FF2B5EF4-FFF2-40B4-BE49-F238E27FC236}">
                <a16:creationId xmlns:a16="http://schemas.microsoft.com/office/drawing/2014/main" id="{76C3C23E-26AF-AA47-B606-79299983B5B6}"/>
              </a:ext>
            </a:extLst>
          </p:cNvPr>
          <p:cNvSpPr/>
          <p:nvPr/>
        </p:nvSpPr>
        <p:spPr>
          <a:xfrm>
            <a:off x="4919162" y="2100250"/>
            <a:ext cx="1570507" cy="957276"/>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Model</a:t>
            </a:r>
          </a:p>
        </p:txBody>
      </p:sp>
      <p:sp>
        <p:nvSpPr>
          <p:cNvPr id="15" name="TextBox 14">
            <a:extLst>
              <a:ext uri="{FF2B5EF4-FFF2-40B4-BE49-F238E27FC236}">
                <a16:creationId xmlns:a16="http://schemas.microsoft.com/office/drawing/2014/main" id="{71EEC943-3BEF-9941-B8A4-821E074188BD}"/>
              </a:ext>
            </a:extLst>
          </p:cNvPr>
          <p:cNvSpPr txBox="1"/>
          <p:nvPr/>
        </p:nvSpPr>
        <p:spPr>
          <a:xfrm>
            <a:off x="7092999" y="2163918"/>
            <a:ext cx="1553630" cy="830997"/>
          </a:xfrm>
          <a:prstGeom prst="rect">
            <a:avLst/>
          </a:prstGeom>
          <a:noFill/>
        </p:spPr>
        <p:txBody>
          <a:bodyPr wrap="none" rtlCol="0">
            <a:spAutoFit/>
          </a:bodyPr>
          <a:lstStyle/>
          <a:p>
            <a:r>
              <a:rPr lang="en-US" sz="2400" dirty="0">
                <a:solidFill>
                  <a:srgbClr val="00B0F0"/>
                </a:solidFill>
              </a:rPr>
              <a:t>Estimated</a:t>
            </a:r>
          </a:p>
          <a:p>
            <a:r>
              <a:rPr lang="en-US" sz="2400" dirty="0">
                <a:solidFill>
                  <a:srgbClr val="00B0F0"/>
                </a:solidFill>
              </a:rPr>
              <a:t> Value</a:t>
            </a:r>
          </a:p>
        </p:txBody>
      </p:sp>
      <p:sp>
        <p:nvSpPr>
          <p:cNvPr id="16" name="TextBox 15">
            <a:extLst>
              <a:ext uri="{FF2B5EF4-FFF2-40B4-BE49-F238E27FC236}">
                <a16:creationId xmlns:a16="http://schemas.microsoft.com/office/drawing/2014/main" id="{0A7A91C0-2985-7341-8B15-A809C6A02452}"/>
              </a:ext>
            </a:extLst>
          </p:cNvPr>
          <p:cNvSpPr txBox="1"/>
          <p:nvPr/>
        </p:nvSpPr>
        <p:spPr>
          <a:xfrm>
            <a:off x="2728240" y="2772861"/>
            <a:ext cx="1099660" cy="369332"/>
          </a:xfrm>
          <a:prstGeom prst="rect">
            <a:avLst/>
          </a:prstGeom>
          <a:noFill/>
        </p:spPr>
        <p:txBody>
          <a:bodyPr wrap="none" rtlCol="0">
            <a:spAutoFit/>
          </a:bodyPr>
          <a:lstStyle/>
          <a:p>
            <a:r>
              <a:rPr lang="en-US" dirty="0" err="1"/>
              <a:t>YearBuilt</a:t>
            </a:r>
            <a:endParaRPr lang="en-US" dirty="0"/>
          </a:p>
        </p:txBody>
      </p:sp>
      <p:cxnSp>
        <p:nvCxnSpPr>
          <p:cNvPr id="18" name="Straight Arrow Connector 17">
            <a:extLst>
              <a:ext uri="{FF2B5EF4-FFF2-40B4-BE49-F238E27FC236}">
                <a16:creationId xmlns:a16="http://schemas.microsoft.com/office/drawing/2014/main" id="{8160DB70-8354-8349-8245-9D4D0B09B014}"/>
              </a:ext>
            </a:extLst>
          </p:cNvPr>
          <p:cNvCxnSpPr>
            <a:stCxn id="6" idx="3"/>
            <a:endCxn id="14" idx="1"/>
          </p:cNvCxnSpPr>
          <p:nvPr/>
        </p:nvCxnSpPr>
        <p:spPr>
          <a:xfrm>
            <a:off x="3774360" y="1180255"/>
            <a:ext cx="1144802" cy="1398633"/>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0580E64-6973-8B44-B014-49FCAAD02F3C}"/>
              </a:ext>
            </a:extLst>
          </p:cNvPr>
          <p:cNvCxnSpPr>
            <a:stCxn id="7" idx="3"/>
            <a:endCxn id="14" idx="1"/>
          </p:cNvCxnSpPr>
          <p:nvPr/>
        </p:nvCxnSpPr>
        <p:spPr>
          <a:xfrm>
            <a:off x="3787184" y="1801523"/>
            <a:ext cx="1131978" cy="777365"/>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C2031A0-2437-F040-9F14-BF18A57C3B8F}"/>
              </a:ext>
            </a:extLst>
          </p:cNvPr>
          <p:cNvCxnSpPr>
            <a:stCxn id="8" idx="3"/>
            <a:endCxn id="14" idx="1"/>
          </p:cNvCxnSpPr>
          <p:nvPr/>
        </p:nvCxnSpPr>
        <p:spPr>
          <a:xfrm>
            <a:off x="4315832" y="2394222"/>
            <a:ext cx="603330" cy="184666"/>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C871CB1-492A-FE4E-8765-439BF306B973}"/>
              </a:ext>
            </a:extLst>
          </p:cNvPr>
          <p:cNvCxnSpPr>
            <a:stCxn id="16" idx="3"/>
            <a:endCxn id="14" idx="1"/>
          </p:cNvCxnSpPr>
          <p:nvPr/>
        </p:nvCxnSpPr>
        <p:spPr>
          <a:xfrm flipV="1">
            <a:off x="3827900" y="2578888"/>
            <a:ext cx="1091262" cy="378639"/>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27E3175-9AE5-8646-BC0D-33B0BAA8C283}"/>
              </a:ext>
            </a:extLst>
          </p:cNvPr>
          <p:cNvCxnSpPr>
            <a:stCxn id="13" idx="3"/>
            <a:endCxn id="14" idx="1"/>
          </p:cNvCxnSpPr>
          <p:nvPr/>
        </p:nvCxnSpPr>
        <p:spPr>
          <a:xfrm flipV="1">
            <a:off x="3907882" y="2578888"/>
            <a:ext cx="1011280" cy="1029301"/>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1F95B48-D9B8-A04A-8C19-288E49414096}"/>
              </a:ext>
            </a:extLst>
          </p:cNvPr>
          <p:cNvCxnSpPr>
            <a:stCxn id="11" idx="3"/>
            <a:endCxn id="14" idx="1"/>
          </p:cNvCxnSpPr>
          <p:nvPr/>
        </p:nvCxnSpPr>
        <p:spPr>
          <a:xfrm flipV="1">
            <a:off x="4340656" y="2578888"/>
            <a:ext cx="578506" cy="1613964"/>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A3C71BB-9BEB-2844-9EAB-F610FAB9F686}"/>
              </a:ext>
            </a:extLst>
          </p:cNvPr>
          <p:cNvCxnSpPr>
            <a:stCxn id="14" idx="3"/>
            <a:endCxn id="15" idx="1"/>
          </p:cNvCxnSpPr>
          <p:nvPr/>
        </p:nvCxnSpPr>
        <p:spPr>
          <a:xfrm>
            <a:off x="6489669" y="2578888"/>
            <a:ext cx="603330" cy="529"/>
          </a:xfrm>
          <a:prstGeom prst="straightConnector1">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A59B9F6-5BBA-6448-B6E4-71681A513FD0}"/>
              </a:ext>
            </a:extLst>
          </p:cNvPr>
          <p:cNvSpPr txBox="1"/>
          <p:nvPr/>
        </p:nvSpPr>
        <p:spPr>
          <a:xfrm>
            <a:off x="78123" y="5416135"/>
            <a:ext cx="9023624" cy="523220"/>
          </a:xfrm>
          <a:prstGeom prst="rect">
            <a:avLst/>
          </a:prstGeom>
          <a:noFill/>
        </p:spPr>
        <p:txBody>
          <a:bodyPr wrap="none" rtlCol="0">
            <a:spAutoFit/>
          </a:bodyPr>
          <a:lstStyle/>
          <a:p>
            <a:r>
              <a:rPr lang="en-US" sz="2800" dirty="0"/>
              <a:t>The model is </a:t>
            </a:r>
            <a:r>
              <a:rPr lang="en-US" sz="2800" dirty="0">
                <a:solidFill>
                  <a:srgbClr val="00B0F0"/>
                </a:solidFill>
              </a:rPr>
              <a:t>trained</a:t>
            </a:r>
            <a:r>
              <a:rPr lang="en-US" sz="2800" dirty="0"/>
              <a:t> using data from actual home sales</a:t>
            </a:r>
          </a:p>
        </p:txBody>
      </p:sp>
      <p:sp>
        <p:nvSpPr>
          <p:cNvPr id="32" name="TextBox 31">
            <a:extLst>
              <a:ext uri="{FF2B5EF4-FFF2-40B4-BE49-F238E27FC236}">
                <a16:creationId xmlns:a16="http://schemas.microsoft.com/office/drawing/2014/main" id="{DCF419BB-EEEE-9346-97D6-DCB767C968E3}"/>
              </a:ext>
            </a:extLst>
          </p:cNvPr>
          <p:cNvSpPr txBox="1"/>
          <p:nvPr/>
        </p:nvSpPr>
        <p:spPr>
          <a:xfrm>
            <a:off x="542537" y="3496667"/>
            <a:ext cx="1399742" cy="461665"/>
          </a:xfrm>
          <a:prstGeom prst="rect">
            <a:avLst/>
          </a:prstGeom>
          <a:noFill/>
        </p:spPr>
        <p:txBody>
          <a:bodyPr wrap="none" rtlCol="0">
            <a:spAutoFit/>
          </a:bodyPr>
          <a:lstStyle/>
          <a:p>
            <a:r>
              <a:rPr lang="en-US" sz="2400" dirty="0">
                <a:solidFill>
                  <a:srgbClr val="00B0F0"/>
                </a:solidFill>
              </a:rPr>
              <a:t>Features</a:t>
            </a:r>
          </a:p>
        </p:txBody>
      </p:sp>
    </p:spTree>
    <p:extLst>
      <p:ext uri="{BB962C8B-B14F-4D97-AF65-F5344CB8AC3E}">
        <p14:creationId xmlns:p14="http://schemas.microsoft.com/office/powerpoint/2010/main" val="151320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P spid="13" grpId="0"/>
      <p:bldP spid="14" grpId="0" animBg="1"/>
      <p:bldP spid="15" grpId="0"/>
      <p:bldP spid="16" grpId="0"/>
      <p:bldP spid="3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563A11-CCA5-EC43-B5DA-5CF4AF53B2A2}"/>
              </a:ext>
            </a:extLst>
          </p:cNvPr>
          <p:cNvPicPr>
            <a:picLocks noChangeAspect="1"/>
          </p:cNvPicPr>
          <p:nvPr/>
        </p:nvPicPr>
        <p:blipFill>
          <a:blip r:embed="rId2"/>
          <a:stretch>
            <a:fillRect/>
          </a:stretch>
        </p:blipFill>
        <p:spPr>
          <a:xfrm>
            <a:off x="1016000" y="863600"/>
            <a:ext cx="7112000" cy="5334000"/>
          </a:xfrm>
          <a:prstGeom prst="rect">
            <a:avLst/>
          </a:prstGeom>
        </p:spPr>
      </p:pic>
      <p:sp>
        <p:nvSpPr>
          <p:cNvPr id="2" name="Title 1">
            <a:extLst>
              <a:ext uri="{FF2B5EF4-FFF2-40B4-BE49-F238E27FC236}">
                <a16:creationId xmlns:a16="http://schemas.microsoft.com/office/drawing/2014/main" id="{D7E41ADE-3AA6-1C43-913A-311372D4E89D}"/>
              </a:ext>
            </a:extLst>
          </p:cNvPr>
          <p:cNvSpPr>
            <a:spLocks noGrp="1"/>
          </p:cNvSpPr>
          <p:nvPr>
            <p:ph type="title"/>
          </p:nvPr>
        </p:nvSpPr>
        <p:spPr/>
        <p:txBody>
          <a:bodyPr/>
          <a:lstStyle/>
          <a:p>
            <a:r>
              <a:rPr lang="en-US" dirty="0"/>
              <a:t>Hierarchical Clustering: Dendrogram</a:t>
            </a:r>
          </a:p>
        </p:txBody>
      </p:sp>
      <p:sp>
        <p:nvSpPr>
          <p:cNvPr id="4" name="Slide Number Placeholder 3">
            <a:extLst>
              <a:ext uri="{FF2B5EF4-FFF2-40B4-BE49-F238E27FC236}">
                <a16:creationId xmlns:a16="http://schemas.microsoft.com/office/drawing/2014/main" id="{4D696580-DC61-A749-A7DF-54BF4D4AC9B7}"/>
              </a:ext>
            </a:extLst>
          </p:cNvPr>
          <p:cNvSpPr>
            <a:spLocks noGrp="1"/>
          </p:cNvSpPr>
          <p:nvPr>
            <p:ph type="sldNum" sz="quarter" idx="12"/>
          </p:nvPr>
        </p:nvSpPr>
        <p:spPr/>
        <p:txBody>
          <a:bodyPr/>
          <a:lstStyle/>
          <a:p>
            <a:fld id="{0CFEC368-1D7A-4F81-ABF6-AE0E36BAF64C}" type="slidenum">
              <a:rPr lang="en-US" smtClean="0"/>
              <a:pPr/>
              <a:t>50</a:t>
            </a:fld>
            <a:endParaRPr lang="en-US" dirty="0"/>
          </a:p>
        </p:txBody>
      </p:sp>
      <p:sp>
        <p:nvSpPr>
          <p:cNvPr id="6" name="TextBox 5">
            <a:extLst>
              <a:ext uri="{FF2B5EF4-FFF2-40B4-BE49-F238E27FC236}">
                <a16:creationId xmlns:a16="http://schemas.microsoft.com/office/drawing/2014/main" id="{2F0C049E-B71F-9040-8D47-DB1588D047B6}"/>
              </a:ext>
            </a:extLst>
          </p:cNvPr>
          <p:cNvSpPr txBox="1"/>
          <p:nvPr/>
        </p:nvSpPr>
        <p:spPr>
          <a:xfrm>
            <a:off x="474826" y="2933700"/>
            <a:ext cx="1082348" cy="369332"/>
          </a:xfrm>
          <a:prstGeom prst="rect">
            <a:avLst/>
          </a:prstGeom>
          <a:noFill/>
        </p:spPr>
        <p:txBody>
          <a:bodyPr wrap="none" rtlCol="0">
            <a:spAutoFit/>
          </a:bodyPr>
          <a:lstStyle/>
          <a:p>
            <a:r>
              <a:rPr lang="en-US" dirty="0"/>
              <a:t>Distance</a:t>
            </a:r>
          </a:p>
        </p:txBody>
      </p:sp>
      <p:sp>
        <p:nvSpPr>
          <p:cNvPr id="7" name="TextBox 6">
            <a:extLst>
              <a:ext uri="{FF2B5EF4-FFF2-40B4-BE49-F238E27FC236}">
                <a16:creationId xmlns:a16="http://schemas.microsoft.com/office/drawing/2014/main" id="{41FAE73B-D475-7A45-BBE8-F3551D81B69C}"/>
              </a:ext>
            </a:extLst>
          </p:cNvPr>
          <p:cNvSpPr txBox="1"/>
          <p:nvPr/>
        </p:nvSpPr>
        <p:spPr>
          <a:xfrm>
            <a:off x="4152900" y="5853668"/>
            <a:ext cx="1544012" cy="369332"/>
          </a:xfrm>
          <a:prstGeom prst="rect">
            <a:avLst/>
          </a:prstGeom>
          <a:noFill/>
        </p:spPr>
        <p:txBody>
          <a:bodyPr wrap="none" rtlCol="0">
            <a:spAutoFit/>
          </a:bodyPr>
          <a:lstStyle/>
          <a:p>
            <a:r>
              <a:rPr lang="en-US" dirty="0"/>
              <a:t>Observations</a:t>
            </a:r>
          </a:p>
        </p:txBody>
      </p:sp>
      <p:cxnSp>
        <p:nvCxnSpPr>
          <p:cNvPr id="9" name="Straight Connector 8">
            <a:extLst>
              <a:ext uri="{FF2B5EF4-FFF2-40B4-BE49-F238E27FC236}">
                <a16:creationId xmlns:a16="http://schemas.microsoft.com/office/drawing/2014/main" id="{DBD8241A-AB41-294B-BD7A-D796BB7DF02A}"/>
              </a:ext>
            </a:extLst>
          </p:cNvPr>
          <p:cNvCxnSpPr/>
          <p:nvPr/>
        </p:nvCxnSpPr>
        <p:spPr>
          <a:xfrm>
            <a:off x="571500" y="1790700"/>
            <a:ext cx="7734300" cy="0"/>
          </a:xfrm>
          <a:prstGeom prst="line">
            <a:avLst/>
          </a:prstGeom>
          <a:ln w="9525" cap="flat" cmpd="sng" algn="ctr">
            <a:solidFill>
              <a:srgbClr val="C0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Straight Connector 9">
            <a:extLst>
              <a:ext uri="{FF2B5EF4-FFF2-40B4-BE49-F238E27FC236}">
                <a16:creationId xmlns:a16="http://schemas.microsoft.com/office/drawing/2014/main" id="{DA827D60-2D9C-7240-8FC8-194CB147DDC4}"/>
              </a:ext>
            </a:extLst>
          </p:cNvPr>
          <p:cNvCxnSpPr/>
          <p:nvPr/>
        </p:nvCxnSpPr>
        <p:spPr>
          <a:xfrm>
            <a:off x="596900" y="2336800"/>
            <a:ext cx="7734300" cy="0"/>
          </a:xfrm>
          <a:prstGeom prst="line">
            <a:avLst/>
          </a:prstGeom>
          <a:ln w="9525" cap="flat" cmpd="sng" algn="ctr">
            <a:solidFill>
              <a:srgbClr val="C0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92356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5A931F-B26D-1C44-BE2B-2E5C22988E0F}"/>
              </a:ext>
            </a:extLst>
          </p:cNvPr>
          <p:cNvSpPr>
            <a:spLocks noGrp="1"/>
          </p:cNvSpPr>
          <p:nvPr>
            <p:ph type="ctrTitle"/>
          </p:nvPr>
        </p:nvSpPr>
        <p:spPr/>
        <p:txBody>
          <a:bodyPr/>
          <a:lstStyle/>
          <a:p>
            <a:r>
              <a:rPr lang="en-US" dirty="0"/>
              <a:t>Extra slides</a:t>
            </a:r>
          </a:p>
        </p:txBody>
      </p:sp>
      <p:sp>
        <p:nvSpPr>
          <p:cNvPr id="6" name="Subtitle 5">
            <a:extLst>
              <a:ext uri="{FF2B5EF4-FFF2-40B4-BE49-F238E27FC236}">
                <a16:creationId xmlns:a16="http://schemas.microsoft.com/office/drawing/2014/main" id="{04017667-579A-694D-A88B-0CA6C692559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0ADCC834-EBCA-EB49-95BD-32412EE72A44}"/>
              </a:ext>
            </a:extLst>
          </p:cNvPr>
          <p:cNvSpPr>
            <a:spLocks noGrp="1"/>
          </p:cNvSpPr>
          <p:nvPr>
            <p:ph type="sldNum" sz="quarter" idx="12"/>
          </p:nvPr>
        </p:nvSpPr>
        <p:spPr/>
        <p:txBody>
          <a:bodyPr/>
          <a:lstStyle/>
          <a:p>
            <a:fld id="{0CFEC368-1D7A-4F81-ABF6-AE0E36BAF64C}" type="slidenum">
              <a:rPr lang="en-US" smtClean="0"/>
              <a:pPr/>
              <a:t>51</a:t>
            </a:fld>
            <a:endParaRPr lang="en-US" dirty="0"/>
          </a:p>
        </p:txBody>
      </p:sp>
    </p:spTree>
    <p:extLst>
      <p:ext uri="{BB962C8B-B14F-4D97-AF65-F5344CB8AC3E}">
        <p14:creationId xmlns:p14="http://schemas.microsoft.com/office/powerpoint/2010/main" val="3230758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C4C56-3BF7-BE41-8131-40C3F9A1F915}"/>
              </a:ext>
            </a:extLst>
          </p:cNvPr>
          <p:cNvSpPr>
            <a:spLocks noGrp="1"/>
          </p:cNvSpPr>
          <p:nvPr>
            <p:ph type="title"/>
          </p:nvPr>
        </p:nvSpPr>
        <p:spPr/>
        <p:txBody>
          <a:bodyPr/>
          <a:lstStyle/>
          <a:p>
            <a:r>
              <a:rPr lang="en-US" dirty="0"/>
              <a:t>Matrix Decomposition</a:t>
            </a:r>
          </a:p>
        </p:txBody>
      </p:sp>
      <p:sp>
        <p:nvSpPr>
          <p:cNvPr id="3" name="Content Placeholder 2">
            <a:extLst>
              <a:ext uri="{FF2B5EF4-FFF2-40B4-BE49-F238E27FC236}">
                <a16:creationId xmlns:a16="http://schemas.microsoft.com/office/drawing/2014/main" id="{BAB84F0D-CA78-B448-AFF3-70B56FED9AF7}"/>
              </a:ext>
            </a:extLst>
          </p:cNvPr>
          <p:cNvSpPr>
            <a:spLocks noGrp="1"/>
          </p:cNvSpPr>
          <p:nvPr>
            <p:ph idx="1"/>
          </p:nvPr>
        </p:nvSpPr>
        <p:spPr>
          <a:xfrm>
            <a:off x="457200" y="4613995"/>
            <a:ext cx="8229600" cy="1739912"/>
          </a:xfrm>
        </p:spPr>
        <p:txBody>
          <a:bodyPr>
            <a:normAutofit fontScale="92500" lnSpcReduction="10000"/>
          </a:bodyPr>
          <a:lstStyle/>
          <a:p>
            <a:r>
              <a:rPr lang="en-US" sz="2400" dirty="0"/>
              <a:t>Decompose rating matrix into lower-dimensional matrices</a:t>
            </a:r>
          </a:p>
          <a:p>
            <a:pPr lvl="1"/>
            <a:r>
              <a:rPr lang="en-US" sz="1600" dirty="0"/>
              <a:t>Ignore the math</a:t>
            </a:r>
          </a:p>
          <a:p>
            <a:r>
              <a:rPr lang="en-US" sz="2400" dirty="0"/>
              <a:t>Works much better!</a:t>
            </a:r>
          </a:p>
          <a:p>
            <a:pPr lvl="1"/>
            <a:r>
              <a:rPr lang="en-US" sz="1600" dirty="0"/>
              <a:t>“Similar” users have “similar” columns</a:t>
            </a:r>
          </a:p>
          <a:p>
            <a:r>
              <a:rPr lang="en-US" sz="2400" dirty="0"/>
              <a:t>But new matrices are not super-interpretable</a:t>
            </a:r>
          </a:p>
        </p:txBody>
      </p:sp>
      <p:sp>
        <p:nvSpPr>
          <p:cNvPr id="4" name="Slide Number Placeholder 3">
            <a:extLst>
              <a:ext uri="{FF2B5EF4-FFF2-40B4-BE49-F238E27FC236}">
                <a16:creationId xmlns:a16="http://schemas.microsoft.com/office/drawing/2014/main" id="{223E4EB2-8F39-0E43-846A-188DE8EA905F}"/>
              </a:ext>
            </a:extLst>
          </p:cNvPr>
          <p:cNvSpPr>
            <a:spLocks noGrp="1"/>
          </p:cNvSpPr>
          <p:nvPr>
            <p:ph type="sldNum" sz="quarter" idx="12"/>
          </p:nvPr>
        </p:nvSpPr>
        <p:spPr/>
        <p:txBody>
          <a:bodyPr/>
          <a:lstStyle/>
          <a:p>
            <a:fld id="{0CFEC368-1D7A-4F81-ABF6-AE0E36BAF64C}" type="slidenum">
              <a:rPr lang="en-US" smtClean="0"/>
              <a:pPr/>
              <a:t>52</a:t>
            </a:fld>
            <a:endParaRPr lang="en-US" dirty="0"/>
          </a:p>
        </p:txBody>
      </p:sp>
      <p:graphicFrame>
        <p:nvGraphicFramePr>
          <p:cNvPr id="5" name="Table 4">
            <a:extLst>
              <a:ext uri="{FF2B5EF4-FFF2-40B4-BE49-F238E27FC236}">
                <a16:creationId xmlns:a16="http://schemas.microsoft.com/office/drawing/2014/main" id="{B689B025-FDB2-454B-A5D4-6B4ADFCA3EA5}"/>
              </a:ext>
            </a:extLst>
          </p:cNvPr>
          <p:cNvGraphicFramePr>
            <a:graphicFrameLocks noGrp="1"/>
          </p:cNvGraphicFramePr>
          <p:nvPr>
            <p:extLst>
              <p:ext uri="{D42A27DB-BD31-4B8C-83A1-F6EECF244321}">
                <p14:modId xmlns:p14="http://schemas.microsoft.com/office/powerpoint/2010/main" val="1457018350"/>
              </p:ext>
            </p:extLst>
          </p:nvPr>
        </p:nvGraphicFramePr>
        <p:xfrm>
          <a:off x="186742" y="1783044"/>
          <a:ext cx="3445100" cy="2095176"/>
        </p:xfrm>
        <a:graphic>
          <a:graphicData uri="http://schemas.openxmlformats.org/drawingml/2006/table">
            <a:tbl>
              <a:tblPr firstRow="1" firstCol="1" bandRow="1">
                <a:tableStyleId>{00A15C55-8517-42AA-B614-E9B94910E393}</a:tableStyleId>
              </a:tblPr>
              <a:tblGrid>
                <a:gridCol w="344510">
                  <a:extLst>
                    <a:ext uri="{9D8B030D-6E8A-4147-A177-3AD203B41FA5}">
                      <a16:colId xmlns:a16="http://schemas.microsoft.com/office/drawing/2014/main" val="1835391893"/>
                    </a:ext>
                  </a:extLst>
                </a:gridCol>
                <a:gridCol w="344510">
                  <a:extLst>
                    <a:ext uri="{9D8B030D-6E8A-4147-A177-3AD203B41FA5}">
                      <a16:colId xmlns:a16="http://schemas.microsoft.com/office/drawing/2014/main" val="151539732"/>
                    </a:ext>
                  </a:extLst>
                </a:gridCol>
                <a:gridCol w="344510">
                  <a:extLst>
                    <a:ext uri="{9D8B030D-6E8A-4147-A177-3AD203B41FA5}">
                      <a16:colId xmlns:a16="http://schemas.microsoft.com/office/drawing/2014/main" val="478633850"/>
                    </a:ext>
                  </a:extLst>
                </a:gridCol>
                <a:gridCol w="344510">
                  <a:extLst>
                    <a:ext uri="{9D8B030D-6E8A-4147-A177-3AD203B41FA5}">
                      <a16:colId xmlns:a16="http://schemas.microsoft.com/office/drawing/2014/main" val="663835890"/>
                    </a:ext>
                  </a:extLst>
                </a:gridCol>
                <a:gridCol w="344510">
                  <a:extLst>
                    <a:ext uri="{9D8B030D-6E8A-4147-A177-3AD203B41FA5}">
                      <a16:colId xmlns:a16="http://schemas.microsoft.com/office/drawing/2014/main" val="2953615186"/>
                    </a:ext>
                  </a:extLst>
                </a:gridCol>
                <a:gridCol w="344510">
                  <a:extLst>
                    <a:ext uri="{9D8B030D-6E8A-4147-A177-3AD203B41FA5}">
                      <a16:colId xmlns:a16="http://schemas.microsoft.com/office/drawing/2014/main" val="514178771"/>
                    </a:ext>
                  </a:extLst>
                </a:gridCol>
                <a:gridCol w="344510">
                  <a:extLst>
                    <a:ext uri="{9D8B030D-6E8A-4147-A177-3AD203B41FA5}">
                      <a16:colId xmlns:a16="http://schemas.microsoft.com/office/drawing/2014/main" val="2942572307"/>
                    </a:ext>
                  </a:extLst>
                </a:gridCol>
                <a:gridCol w="344510">
                  <a:extLst>
                    <a:ext uri="{9D8B030D-6E8A-4147-A177-3AD203B41FA5}">
                      <a16:colId xmlns:a16="http://schemas.microsoft.com/office/drawing/2014/main" val="2381743176"/>
                    </a:ext>
                  </a:extLst>
                </a:gridCol>
                <a:gridCol w="344510">
                  <a:extLst>
                    <a:ext uri="{9D8B030D-6E8A-4147-A177-3AD203B41FA5}">
                      <a16:colId xmlns:a16="http://schemas.microsoft.com/office/drawing/2014/main" val="3962076997"/>
                    </a:ext>
                  </a:extLst>
                </a:gridCol>
                <a:gridCol w="344510">
                  <a:extLst>
                    <a:ext uri="{9D8B030D-6E8A-4147-A177-3AD203B41FA5}">
                      <a16:colId xmlns:a16="http://schemas.microsoft.com/office/drawing/2014/main" val="2156346512"/>
                    </a:ext>
                  </a:extLst>
                </a:gridCol>
              </a:tblGrid>
              <a:tr h="235756">
                <a:tc>
                  <a:txBody>
                    <a:bodyPr/>
                    <a:lstStyle/>
                    <a:p>
                      <a:pPr algn="ctr"/>
                      <a:endParaRPr lang="en-US" sz="900" dirty="0"/>
                    </a:p>
                  </a:txBody>
                  <a:tcPr/>
                </a:tc>
                <a:tc>
                  <a:txBody>
                    <a:bodyPr/>
                    <a:lstStyle/>
                    <a:p>
                      <a:pPr algn="ctr"/>
                      <a:r>
                        <a:rPr lang="en-US" sz="900" dirty="0"/>
                        <a:t>U1</a:t>
                      </a:r>
                    </a:p>
                  </a:txBody>
                  <a:tcPr/>
                </a:tc>
                <a:tc>
                  <a:txBody>
                    <a:bodyPr/>
                    <a:lstStyle/>
                    <a:p>
                      <a:pPr algn="ctr"/>
                      <a:r>
                        <a:rPr lang="en-US" sz="900" dirty="0"/>
                        <a:t>U2</a:t>
                      </a:r>
                    </a:p>
                  </a:txBody>
                  <a:tcPr/>
                </a:tc>
                <a:tc>
                  <a:txBody>
                    <a:bodyPr/>
                    <a:lstStyle/>
                    <a:p>
                      <a:pPr algn="ctr"/>
                      <a:r>
                        <a:rPr lang="en-US" sz="900" dirty="0"/>
                        <a:t>U3</a:t>
                      </a:r>
                    </a:p>
                  </a:txBody>
                  <a:tcPr/>
                </a:tc>
                <a:tc>
                  <a:txBody>
                    <a:bodyPr/>
                    <a:lstStyle/>
                    <a:p>
                      <a:pPr algn="ctr"/>
                      <a:r>
                        <a:rPr lang="en-US" sz="900" dirty="0"/>
                        <a:t>U4</a:t>
                      </a:r>
                    </a:p>
                  </a:txBody>
                  <a:tcPr/>
                </a:tc>
                <a:tc>
                  <a:txBody>
                    <a:bodyPr/>
                    <a:lstStyle/>
                    <a:p>
                      <a:pPr algn="ctr"/>
                      <a:r>
                        <a:rPr lang="en-US" sz="900" dirty="0"/>
                        <a:t>U5</a:t>
                      </a:r>
                    </a:p>
                  </a:txBody>
                  <a:tcPr/>
                </a:tc>
                <a:tc>
                  <a:txBody>
                    <a:bodyPr/>
                    <a:lstStyle/>
                    <a:p>
                      <a:pPr algn="ctr"/>
                      <a:r>
                        <a:rPr lang="en-US" sz="900" dirty="0"/>
                        <a:t>U6</a:t>
                      </a:r>
                    </a:p>
                  </a:txBody>
                  <a:tcPr/>
                </a:tc>
                <a:tc>
                  <a:txBody>
                    <a:bodyPr/>
                    <a:lstStyle/>
                    <a:p>
                      <a:pPr algn="ctr"/>
                      <a:r>
                        <a:rPr lang="en-US" sz="900" dirty="0"/>
                        <a:t>U7</a:t>
                      </a:r>
                    </a:p>
                  </a:txBody>
                  <a:tcPr/>
                </a:tc>
                <a:tc>
                  <a:txBody>
                    <a:bodyPr/>
                    <a:lstStyle/>
                    <a:p>
                      <a:pPr algn="ctr"/>
                      <a:r>
                        <a:rPr lang="en-US" sz="900" dirty="0"/>
                        <a:t>U8</a:t>
                      </a:r>
                    </a:p>
                  </a:txBody>
                  <a:tcPr/>
                </a:tc>
                <a:tc>
                  <a:txBody>
                    <a:bodyPr/>
                    <a:lstStyle/>
                    <a:p>
                      <a:pPr algn="ctr"/>
                      <a:r>
                        <a:rPr lang="en-US" sz="900" dirty="0"/>
                        <a:t>U9</a:t>
                      </a:r>
                    </a:p>
                  </a:txBody>
                  <a:tcPr/>
                </a:tc>
                <a:extLst>
                  <a:ext uri="{0D108BD9-81ED-4DB2-BD59-A6C34878D82A}">
                    <a16:rowId xmlns:a16="http://schemas.microsoft.com/office/drawing/2014/main" val="804344034"/>
                  </a:ext>
                </a:extLst>
              </a:tr>
              <a:tr h="235756">
                <a:tc>
                  <a:txBody>
                    <a:bodyPr/>
                    <a:lstStyle/>
                    <a:p>
                      <a:pPr algn="ctr"/>
                      <a:r>
                        <a:rPr lang="en-US" sz="900" dirty="0"/>
                        <a:t>M1</a:t>
                      </a:r>
                    </a:p>
                  </a:txBody>
                  <a:tcPr/>
                </a:tc>
                <a:tc>
                  <a:txBody>
                    <a:bodyPr/>
                    <a:lstStyle/>
                    <a:p>
                      <a:pPr algn="ctr"/>
                      <a:endParaRPr lang="en-US" sz="900" dirty="0"/>
                    </a:p>
                  </a:txBody>
                  <a:tcPr/>
                </a:tc>
                <a:tc>
                  <a:txBody>
                    <a:bodyPr/>
                    <a:lstStyle/>
                    <a:p>
                      <a:pPr algn="ctr"/>
                      <a:r>
                        <a:rPr lang="en-US" sz="900" dirty="0"/>
                        <a:t>1</a:t>
                      </a:r>
                    </a:p>
                  </a:txBody>
                  <a:tcPr/>
                </a:tc>
                <a:tc>
                  <a:txBody>
                    <a:bodyPr/>
                    <a:lstStyle/>
                    <a:p>
                      <a:pPr algn="ctr"/>
                      <a:endParaRPr lang="en-US" sz="900" dirty="0"/>
                    </a:p>
                  </a:txBody>
                  <a:tcPr/>
                </a:tc>
                <a:tc>
                  <a:txBody>
                    <a:bodyPr/>
                    <a:lstStyle/>
                    <a:p>
                      <a:pPr algn="ctr"/>
                      <a:endParaRPr lang="en-US" sz="900"/>
                    </a:p>
                  </a:txBody>
                  <a:tcPr/>
                </a:tc>
                <a:tc>
                  <a:txBody>
                    <a:bodyPr/>
                    <a:lstStyle/>
                    <a:p>
                      <a:pPr algn="ctr"/>
                      <a:r>
                        <a:rPr lang="en-US" sz="900" dirty="0"/>
                        <a:t>4</a:t>
                      </a:r>
                    </a:p>
                  </a:txBody>
                  <a:tcPr/>
                </a:tc>
                <a:tc>
                  <a:txBody>
                    <a:bodyPr/>
                    <a:lstStyle/>
                    <a:p>
                      <a:pPr algn="ctr"/>
                      <a:endParaRPr lang="en-US" sz="900"/>
                    </a:p>
                  </a:txBody>
                  <a:tcPr/>
                </a:tc>
                <a:tc>
                  <a:txBody>
                    <a:bodyPr/>
                    <a:lstStyle/>
                    <a:p>
                      <a:pPr algn="ctr"/>
                      <a:endParaRPr lang="en-US" sz="900"/>
                    </a:p>
                  </a:txBody>
                  <a:tcPr/>
                </a:tc>
                <a:tc>
                  <a:txBody>
                    <a:bodyPr/>
                    <a:lstStyle/>
                    <a:p>
                      <a:pPr algn="ctr"/>
                      <a:endParaRPr lang="en-US" sz="900"/>
                    </a:p>
                  </a:txBody>
                  <a:tcPr/>
                </a:tc>
                <a:tc>
                  <a:txBody>
                    <a:bodyPr/>
                    <a:lstStyle/>
                    <a:p>
                      <a:pPr algn="ctr"/>
                      <a:endParaRPr lang="en-US" sz="900" dirty="0"/>
                    </a:p>
                  </a:txBody>
                  <a:tcPr/>
                </a:tc>
                <a:extLst>
                  <a:ext uri="{0D108BD9-81ED-4DB2-BD59-A6C34878D82A}">
                    <a16:rowId xmlns:a16="http://schemas.microsoft.com/office/drawing/2014/main" val="2997348722"/>
                  </a:ext>
                </a:extLst>
              </a:tr>
              <a:tr h="231952">
                <a:tc>
                  <a:txBody>
                    <a:bodyPr/>
                    <a:lstStyle/>
                    <a:p>
                      <a:pPr algn="ctr"/>
                      <a:r>
                        <a:rPr lang="en-US" sz="900" dirty="0"/>
                        <a:t>M2</a:t>
                      </a:r>
                    </a:p>
                  </a:txBody>
                  <a:tcPr/>
                </a:tc>
                <a:tc>
                  <a:txBody>
                    <a:bodyPr/>
                    <a:lstStyle/>
                    <a:p>
                      <a:pPr algn="ctr"/>
                      <a:r>
                        <a:rPr lang="en-US" sz="900" dirty="0"/>
                        <a:t>3</a:t>
                      </a:r>
                    </a:p>
                  </a:txBody>
                  <a:tcPr/>
                </a:tc>
                <a:tc>
                  <a:txBody>
                    <a:bodyPr/>
                    <a:lstStyle/>
                    <a:p>
                      <a:pPr algn="ctr"/>
                      <a:endParaRPr lang="en-US" sz="900" dirty="0"/>
                    </a:p>
                  </a:txBody>
                  <a:tcPr/>
                </a:tc>
                <a:tc>
                  <a:txBody>
                    <a:bodyPr/>
                    <a:lstStyle/>
                    <a:p>
                      <a:pPr algn="ctr"/>
                      <a:endParaRPr lang="en-US" sz="900"/>
                    </a:p>
                  </a:txBody>
                  <a:tcPr/>
                </a:tc>
                <a:tc>
                  <a:txBody>
                    <a:bodyPr/>
                    <a:lstStyle/>
                    <a:p>
                      <a:pPr algn="ctr"/>
                      <a:endParaRPr lang="en-US" sz="900"/>
                    </a:p>
                  </a:txBody>
                  <a:tcPr/>
                </a:tc>
                <a:tc>
                  <a:txBody>
                    <a:bodyPr/>
                    <a:lstStyle/>
                    <a:p>
                      <a:pPr algn="ctr"/>
                      <a:endParaRPr lang="en-US" sz="900"/>
                    </a:p>
                  </a:txBody>
                  <a:tcPr/>
                </a:tc>
                <a:tc>
                  <a:txBody>
                    <a:bodyPr/>
                    <a:lstStyle/>
                    <a:p>
                      <a:pPr algn="ctr"/>
                      <a:endParaRPr lang="en-US" sz="900"/>
                    </a:p>
                  </a:txBody>
                  <a:tcPr/>
                </a:tc>
                <a:tc>
                  <a:txBody>
                    <a:bodyPr/>
                    <a:lstStyle/>
                    <a:p>
                      <a:pPr algn="ctr"/>
                      <a:r>
                        <a:rPr lang="en-US" sz="900" dirty="0"/>
                        <a:t>2</a:t>
                      </a:r>
                    </a:p>
                  </a:txBody>
                  <a:tcPr/>
                </a:tc>
                <a:tc>
                  <a:txBody>
                    <a:bodyPr/>
                    <a:lstStyle/>
                    <a:p>
                      <a:pPr algn="ctr"/>
                      <a:endParaRPr lang="en-US" sz="900"/>
                    </a:p>
                  </a:txBody>
                  <a:tcPr/>
                </a:tc>
                <a:tc>
                  <a:txBody>
                    <a:bodyPr/>
                    <a:lstStyle/>
                    <a:p>
                      <a:pPr algn="ctr"/>
                      <a:endParaRPr lang="en-US" sz="900"/>
                    </a:p>
                  </a:txBody>
                  <a:tcPr/>
                </a:tc>
                <a:extLst>
                  <a:ext uri="{0D108BD9-81ED-4DB2-BD59-A6C34878D82A}">
                    <a16:rowId xmlns:a16="http://schemas.microsoft.com/office/drawing/2014/main" val="1403539989"/>
                  </a:ext>
                </a:extLst>
              </a:tr>
              <a:tr h="231952">
                <a:tc>
                  <a:txBody>
                    <a:bodyPr/>
                    <a:lstStyle/>
                    <a:p>
                      <a:pPr algn="ctr"/>
                      <a:r>
                        <a:rPr lang="en-US" sz="900" dirty="0"/>
                        <a:t>M3</a:t>
                      </a:r>
                    </a:p>
                  </a:txBody>
                  <a:tcPr/>
                </a:tc>
                <a:tc>
                  <a:txBody>
                    <a:bodyPr/>
                    <a:lstStyle/>
                    <a:p>
                      <a:pPr algn="ctr"/>
                      <a:endParaRPr lang="en-US" sz="900"/>
                    </a:p>
                  </a:txBody>
                  <a:tcPr/>
                </a:tc>
                <a:tc>
                  <a:txBody>
                    <a:bodyPr/>
                    <a:lstStyle/>
                    <a:p>
                      <a:pPr algn="ctr"/>
                      <a:r>
                        <a:rPr lang="en-US" sz="900" dirty="0"/>
                        <a:t>4</a:t>
                      </a:r>
                    </a:p>
                  </a:txBody>
                  <a:tcPr/>
                </a:tc>
                <a:tc>
                  <a:txBody>
                    <a:bodyPr/>
                    <a:lstStyle/>
                    <a:p>
                      <a:pPr algn="ctr"/>
                      <a:endParaRPr lang="en-US" sz="900" dirty="0"/>
                    </a:p>
                  </a:txBody>
                  <a:tcPr/>
                </a:tc>
                <a:tc>
                  <a:txBody>
                    <a:bodyPr/>
                    <a:lstStyle/>
                    <a:p>
                      <a:pPr algn="ctr"/>
                      <a:endParaRPr lang="en-US" sz="900"/>
                    </a:p>
                  </a:txBody>
                  <a:tcPr/>
                </a:tc>
                <a:tc>
                  <a:txBody>
                    <a:bodyPr/>
                    <a:lstStyle/>
                    <a:p>
                      <a:pPr algn="ctr"/>
                      <a:endParaRPr lang="en-US" sz="900" dirty="0"/>
                    </a:p>
                  </a:txBody>
                  <a:tcPr/>
                </a:tc>
                <a:tc>
                  <a:txBody>
                    <a:bodyPr/>
                    <a:lstStyle/>
                    <a:p>
                      <a:pPr algn="ctr"/>
                      <a:endParaRPr lang="en-US" sz="900"/>
                    </a:p>
                  </a:txBody>
                  <a:tcPr/>
                </a:tc>
                <a:tc>
                  <a:txBody>
                    <a:bodyPr/>
                    <a:lstStyle/>
                    <a:p>
                      <a:pPr algn="ctr"/>
                      <a:r>
                        <a:rPr lang="en-US" sz="900" dirty="0"/>
                        <a:t>3</a:t>
                      </a:r>
                    </a:p>
                  </a:txBody>
                  <a:tcPr/>
                </a:tc>
                <a:tc>
                  <a:txBody>
                    <a:bodyPr/>
                    <a:lstStyle/>
                    <a:p>
                      <a:pPr algn="ctr"/>
                      <a:endParaRPr lang="en-US" sz="900"/>
                    </a:p>
                  </a:txBody>
                  <a:tcPr/>
                </a:tc>
                <a:tc>
                  <a:txBody>
                    <a:bodyPr/>
                    <a:lstStyle/>
                    <a:p>
                      <a:pPr algn="ctr"/>
                      <a:endParaRPr lang="en-US" sz="900"/>
                    </a:p>
                  </a:txBody>
                  <a:tcPr/>
                </a:tc>
                <a:extLst>
                  <a:ext uri="{0D108BD9-81ED-4DB2-BD59-A6C34878D82A}">
                    <a16:rowId xmlns:a16="http://schemas.microsoft.com/office/drawing/2014/main" val="1377260614"/>
                  </a:ext>
                </a:extLst>
              </a:tr>
              <a:tr h="231952">
                <a:tc>
                  <a:txBody>
                    <a:bodyPr/>
                    <a:lstStyle/>
                    <a:p>
                      <a:pPr algn="ctr"/>
                      <a:r>
                        <a:rPr lang="en-US" sz="900" dirty="0"/>
                        <a:t>M4</a:t>
                      </a:r>
                    </a:p>
                  </a:txBody>
                  <a:tcPr/>
                </a:tc>
                <a:tc>
                  <a:txBody>
                    <a:bodyPr/>
                    <a:lstStyle/>
                    <a:p>
                      <a:pPr algn="ctr"/>
                      <a:endParaRPr lang="en-US" sz="900" dirty="0"/>
                    </a:p>
                  </a:txBody>
                  <a:tcPr/>
                </a:tc>
                <a:tc>
                  <a:txBody>
                    <a:bodyPr/>
                    <a:lstStyle/>
                    <a:p>
                      <a:pPr algn="ctr"/>
                      <a:endParaRPr lang="en-US" sz="900"/>
                    </a:p>
                  </a:txBody>
                  <a:tcPr/>
                </a:tc>
                <a:tc>
                  <a:txBody>
                    <a:bodyPr/>
                    <a:lstStyle/>
                    <a:p>
                      <a:pPr algn="ctr"/>
                      <a:endParaRPr lang="en-US" sz="900" dirty="0"/>
                    </a:p>
                  </a:txBody>
                  <a:tcPr/>
                </a:tc>
                <a:tc>
                  <a:txBody>
                    <a:bodyPr/>
                    <a:lstStyle/>
                    <a:p>
                      <a:pPr algn="ctr"/>
                      <a:r>
                        <a:rPr lang="en-US" sz="900" dirty="0"/>
                        <a:t>5</a:t>
                      </a:r>
                    </a:p>
                  </a:txBody>
                  <a:tcPr/>
                </a:tc>
                <a:tc>
                  <a:txBody>
                    <a:bodyPr/>
                    <a:lstStyle/>
                    <a:p>
                      <a:pPr algn="ctr"/>
                      <a:endParaRPr lang="en-US" sz="900"/>
                    </a:p>
                  </a:txBody>
                  <a:tcPr/>
                </a:tc>
                <a:tc>
                  <a:txBody>
                    <a:bodyPr/>
                    <a:lstStyle/>
                    <a:p>
                      <a:pPr algn="ctr"/>
                      <a:endParaRPr lang="en-US" sz="900"/>
                    </a:p>
                  </a:txBody>
                  <a:tcPr/>
                </a:tc>
                <a:tc>
                  <a:txBody>
                    <a:bodyPr/>
                    <a:lstStyle/>
                    <a:p>
                      <a:pPr algn="ctr"/>
                      <a:endParaRPr lang="en-US" sz="900" dirty="0"/>
                    </a:p>
                  </a:txBody>
                  <a:tcPr/>
                </a:tc>
                <a:tc>
                  <a:txBody>
                    <a:bodyPr/>
                    <a:lstStyle/>
                    <a:p>
                      <a:pPr algn="ctr"/>
                      <a:endParaRPr lang="en-US" sz="900"/>
                    </a:p>
                  </a:txBody>
                  <a:tcPr/>
                </a:tc>
                <a:tc>
                  <a:txBody>
                    <a:bodyPr/>
                    <a:lstStyle/>
                    <a:p>
                      <a:pPr algn="ctr"/>
                      <a:r>
                        <a:rPr lang="en-US" sz="900" dirty="0"/>
                        <a:t>1</a:t>
                      </a:r>
                    </a:p>
                  </a:txBody>
                  <a:tcPr/>
                </a:tc>
                <a:extLst>
                  <a:ext uri="{0D108BD9-81ED-4DB2-BD59-A6C34878D82A}">
                    <a16:rowId xmlns:a16="http://schemas.microsoft.com/office/drawing/2014/main" val="810910356"/>
                  </a:ext>
                </a:extLst>
              </a:tr>
              <a:tr h="231952">
                <a:tc>
                  <a:txBody>
                    <a:bodyPr/>
                    <a:lstStyle/>
                    <a:p>
                      <a:pPr algn="ctr"/>
                      <a:r>
                        <a:rPr lang="en-US" sz="900" dirty="0"/>
                        <a:t>M5</a:t>
                      </a:r>
                    </a:p>
                  </a:txBody>
                  <a:tcPr/>
                </a:tc>
                <a:tc>
                  <a:txBody>
                    <a:bodyPr/>
                    <a:lstStyle/>
                    <a:p>
                      <a:pPr algn="ctr"/>
                      <a:endParaRPr lang="en-US" sz="900"/>
                    </a:p>
                  </a:txBody>
                  <a:tcPr/>
                </a:tc>
                <a:tc>
                  <a:txBody>
                    <a:bodyPr/>
                    <a:lstStyle/>
                    <a:p>
                      <a:pPr algn="ctr"/>
                      <a:endParaRPr lang="en-US" sz="900"/>
                    </a:p>
                  </a:txBody>
                  <a:tcPr/>
                </a:tc>
                <a:tc>
                  <a:txBody>
                    <a:bodyPr/>
                    <a:lstStyle/>
                    <a:p>
                      <a:pPr algn="ctr"/>
                      <a:endParaRPr lang="en-US" sz="900"/>
                    </a:p>
                  </a:txBody>
                  <a:tcPr/>
                </a:tc>
                <a:tc>
                  <a:txBody>
                    <a:bodyPr/>
                    <a:lstStyle/>
                    <a:p>
                      <a:pPr algn="ctr"/>
                      <a:endParaRPr lang="en-US" sz="900"/>
                    </a:p>
                  </a:txBody>
                  <a:tcPr/>
                </a:tc>
                <a:tc>
                  <a:txBody>
                    <a:bodyPr/>
                    <a:lstStyle/>
                    <a:p>
                      <a:pPr algn="ctr"/>
                      <a:endParaRPr lang="en-US" sz="900"/>
                    </a:p>
                  </a:txBody>
                  <a:tcPr/>
                </a:tc>
                <a:tc>
                  <a:txBody>
                    <a:bodyPr/>
                    <a:lstStyle/>
                    <a:p>
                      <a:pPr algn="ctr"/>
                      <a:endParaRPr lang="en-US" sz="900"/>
                    </a:p>
                  </a:txBody>
                  <a:tcPr/>
                </a:tc>
                <a:tc>
                  <a:txBody>
                    <a:bodyPr/>
                    <a:lstStyle/>
                    <a:p>
                      <a:pPr algn="ctr"/>
                      <a:endParaRPr lang="en-US" sz="900" dirty="0"/>
                    </a:p>
                  </a:txBody>
                  <a:tcPr/>
                </a:tc>
                <a:tc>
                  <a:txBody>
                    <a:bodyPr/>
                    <a:lstStyle/>
                    <a:p>
                      <a:pPr algn="ctr"/>
                      <a:endParaRPr lang="en-US" sz="900"/>
                    </a:p>
                  </a:txBody>
                  <a:tcPr/>
                </a:tc>
                <a:tc>
                  <a:txBody>
                    <a:bodyPr/>
                    <a:lstStyle/>
                    <a:p>
                      <a:pPr algn="ctr"/>
                      <a:endParaRPr lang="en-US" sz="900"/>
                    </a:p>
                  </a:txBody>
                  <a:tcPr/>
                </a:tc>
                <a:extLst>
                  <a:ext uri="{0D108BD9-81ED-4DB2-BD59-A6C34878D82A}">
                    <a16:rowId xmlns:a16="http://schemas.microsoft.com/office/drawing/2014/main" val="980538899"/>
                  </a:ext>
                </a:extLst>
              </a:tr>
              <a:tr h="231952">
                <a:tc>
                  <a:txBody>
                    <a:bodyPr/>
                    <a:lstStyle/>
                    <a:p>
                      <a:pPr algn="ctr"/>
                      <a:r>
                        <a:rPr lang="en-US" sz="900" dirty="0"/>
                        <a:t>M6</a:t>
                      </a:r>
                    </a:p>
                  </a:txBody>
                  <a:tcPr/>
                </a:tc>
                <a:tc>
                  <a:txBody>
                    <a:bodyPr/>
                    <a:lstStyle/>
                    <a:p>
                      <a:pPr algn="ctr"/>
                      <a:r>
                        <a:rPr lang="en-US" sz="900" dirty="0"/>
                        <a:t>5</a:t>
                      </a:r>
                    </a:p>
                  </a:txBody>
                  <a:tcPr/>
                </a:tc>
                <a:tc>
                  <a:txBody>
                    <a:bodyPr/>
                    <a:lstStyle/>
                    <a:p>
                      <a:pPr algn="ctr"/>
                      <a:endParaRPr lang="en-US" sz="900" dirty="0"/>
                    </a:p>
                  </a:txBody>
                  <a:tcPr/>
                </a:tc>
                <a:tc>
                  <a:txBody>
                    <a:bodyPr/>
                    <a:lstStyle/>
                    <a:p>
                      <a:pPr algn="ctr"/>
                      <a:r>
                        <a:rPr lang="en-US" sz="900" dirty="0"/>
                        <a:t>4</a:t>
                      </a:r>
                    </a:p>
                  </a:txBody>
                  <a:tcPr/>
                </a:tc>
                <a:tc>
                  <a:txBody>
                    <a:bodyPr/>
                    <a:lstStyle/>
                    <a:p>
                      <a:pPr algn="ctr"/>
                      <a:r>
                        <a:rPr lang="en-US" sz="900" dirty="0"/>
                        <a:t>3</a:t>
                      </a:r>
                    </a:p>
                  </a:txBody>
                  <a:tcPr/>
                </a:tc>
                <a:tc>
                  <a:txBody>
                    <a:bodyPr/>
                    <a:lstStyle/>
                    <a:p>
                      <a:pPr algn="ctr"/>
                      <a:endParaRPr lang="en-US" sz="900" dirty="0"/>
                    </a:p>
                  </a:txBody>
                  <a:tcPr/>
                </a:tc>
                <a:tc>
                  <a:txBody>
                    <a:bodyPr/>
                    <a:lstStyle/>
                    <a:p>
                      <a:pPr algn="ctr"/>
                      <a:r>
                        <a:rPr lang="en-US" sz="900" dirty="0"/>
                        <a:t>5</a:t>
                      </a:r>
                    </a:p>
                  </a:txBody>
                  <a:tcPr/>
                </a:tc>
                <a:tc>
                  <a:txBody>
                    <a:bodyPr/>
                    <a:lstStyle/>
                    <a:p>
                      <a:pPr algn="ctr"/>
                      <a:endParaRPr lang="en-US" sz="900"/>
                    </a:p>
                  </a:txBody>
                  <a:tcPr/>
                </a:tc>
                <a:tc>
                  <a:txBody>
                    <a:bodyPr/>
                    <a:lstStyle/>
                    <a:p>
                      <a:pPr algn="ctr"/>
                      <a:r>
                        <a:rPr lang="en-US" sz="900" dirty="0"/>
                        <a:t>4</a:t>
                      </a:r>
                    </a:p>
                  </a:txBody>
                  <a:tcPr/>
                </a:tc>
                <a:tc>
                  <a:txBody>
                    <a:bodyPr/>
                    <a:lstStyle/>
                    <a:p>
                      <a:pPr algn="ctr"/>
                      <a:endParaRPr lang="en-US" sz="900" dirty="0"/>
                    </a:p>
                  </a:txBody>
                  <a:tcPr/>
                </a:tc>
                <a:extLst>
                  <a:ext uri="{0D108BD9-81ED-4DB2-BD59-A6C34878D82A}">
                    <a16:rowId xmlns:a16="http://schemas.microsoft.com/office/drawing/2014/main" val="850524274"/>
                  </a:ext>
                </a:extLst>
              </a:tr>
              <a:tr h="231952">
                <a:tc>
                  <a:txBody>
                    <a:bodyPr/>
                    <a:lstStyle/>
                    <a:p>
                      <a:pPr algn="ctr"/>
                      <a:r>
                        <a:rPr lang="en-US" sz="900" dirty="0"/>
                        <a:t>M7</a:t>
                      </a:r>
                    </a:p>
                  </a:txBody>
                  <a:tcPr/>
                </a:tc>
                <a:tc>
                  <a:txBody>
                    <a:bodyPr/>
                    <a:lstStyle/>
                    <a:p>
                      <a:pPr algn="ctr"/>
                      <a:endParaRPr lang="en-US" sz="900"/>
                    </a:p>
                  </a:txBody>
                  <a:tcPr/>
                </a:tc>
                <a:tc>
                  <a:txBody>
                    <a:bodyPr/>
                    <a:lstStyle/>
                    <a:p>
                      <a:pPr algn="ctr"/>
                      <a:endParaRPr lang="en-US" sz="900"/>
                    </a:p>
                  </a:txBody>
                  <a:tcPr/>
                </a:tc>
                <a:tc>
                  <a:txBody>
                    <a:bodyPr/>
                    <a:lstStyle/>
                    <a:p>
                      <a:pPr algn="ctr"/>
                      <a:endParaRPr lang="en-US" sz="900"/>
                    </a:p>
                  </a:txBody>
                  <a:tcPr/>
                </a:tc>
                <a:tc>
                  <a:txBody>
                    <a:bodyPr/>
                    <a:lstStyle/>
                    <a:p>
                      <a:pPr algn="ctr"/>
                      <a:r>
                        <a:rPr lang="en-US" sz="900" dirty="0"/>
                        <a:t>2</a:t>
                      </a:r>
                    </a:p>
                  </a:txBody>
                  <a:tcPr/>
                </a:tc>
                <a:tc>
                  <a:txBody>
                    <a:bodyPr/>
                    <a:lstStyle/>
                    <a:p>
                      <a:pPr algn="ctr"/>
                      <a:endParaRPr lang="en-US" sz="900"/>
                    </a:p>
                  </a:txBody>
                  <a:tcPr/>
                </a:tc>
                <a:tc>
                  <a:txBody>
                    <a:bodyPr/>
                    <a:lstStyle/>
                    <a:p>
                      <a:pPr algn="ctr"/>
                      <a:endParaRPr lang="en-US" sz="900"/>
                    </a:p>
                  </a:txBody>
                  <a:tcPr/>
                </a:tc>
                <a:tc>
                  <a:txBody>
                    <a:bodyPr/>
                    <a:lstStyle/>
                    <a:p>
                      <a:pPr algn="ctr"/>
                      <a:endParaRPr lang="en-US" sz="900"/>
                    </a:p>
                  </a:txBody>
                  <a:tcPr/>
                </a:tc>
                <a:tc>
                  <a:txBody>
                    <a:bodyPr/>
                    <a:lstStyle/>
                    <a:p>
                      <a:pPr algn="ctr"/>
                      <a:endParaRPr lang="en-US" sz="900"/>
                    </a:p>
                  </a:txBody>
                  <a:tcPr/>
                </a:tc>
                <a:tc>
                  <a:txBody>
                    <a:bodyPr/>
                    <a:lstStyle/>
                    <a:p>
                      <a:pPr algn="ctr"/>
                      <a:endParaRPr lang="en-US" sz="900" dirty="0"/>
                    </a:p>
                  </a:txBody>
                  <a:tcPr/>
                </a:tc>
                <a:extLst>
                  <a:ext uri="{0D108BD9-81ED-4DB2-BD59-A6C34878D82A}">
                    <a16:rowId xmlns:a16="http://schemas.microsoft.com/office/drawing/2014/main" val="403657183"/>
                  </a:ext>
                </a:extLst>
              </a:tr>
              <a:tr h="231952">
                <a:tc>
                  <a:txBody>
                    <a:bodyPr/>
                    <a:lstStyle/>
                    <a:p>
                      <a:pPr algn="ctr"/>
                      <a:r>
                        <a:rPr lang="en-US" sz="900" dirty="0"/>
                        <a:t>M8</a:t>
                      </a:r>
                    </a:p>
                  </a:txBody>
                  <a:tcPr/>
                </a:tc>
                <a:tc>
                  <a:txBody>
                    <a:bodyPr/>
                    <a:lstStyle/>
                    <a:p>
                      <a:pPr algn="ctr"/>
                      <a:endParaRPr lang="en-US" sz="900"/>
                    </a:p>
                  </a:txBody>
                  <a:tcPr/>
                </a:tc>
                <a:tc>
                  <a:txBody>
                    <a:bodyPr/>
                    <a:lstStyle/>
                    <a:p>
                      <a:pPr algn="ctr"/>
                      <a:endParaRPr lang="en-US" sz="900"/>
                    </a:p>
                  </a:txBody>
                  <a:tcPr/>
                </a:tc>
                <a:tc>
                  <a:txBody>
                    <a:bodyPr/>
                    <a:lstStyle/>
                    <a:p>
                      <a:pPr algn="ctr"/>
                      <a:endParaRPr lang="en-US" sz="900"/>
                    </a:p>
                  </a:txBody>
                  <a:tcPr/>
                </a:tc>
                <a:tc>
                  <a:txBody>
                    <a:bodyPr/>
                    <a:lstStyle/>
                    <a:p>
                      <a:pPr algn="ctr"/>
                      <a:endParaRPr lang="en-US" sz="900"/>
                    </a:p>
                  </a:txBody>
                  <a:tcPr/>
                </a:tc>
                <a:tc>
                  <a:txBody>
                    <a:bodyPr/>
                    <a:lstStyle/>
                    <a:p>
                      <a:pPr algn="ctr"/>
                      <a:r>
                        <a:rPr lang="en-US" sz="900" dirty="0"/>
                        <a:t>5</a:t>
                      </a:r>
                    </a:p>
                  </a:txBody>
                  <a:tcPr/>
                </a:tc>
                <a:tc>
                  <a:txBody>
                    <a:bodyPr/>
                    <a:lstStyle/>
                    <a:p>
                      <a:pPr algn="ctr"/>
                      <a:endParaRPr lang="en-US" sz="900"/>
                    </a:p>
                  </a:txBody>
                  <a:tcPr/>
                </a:tc>
                <a:tc>
                  <a:txBody>
                    <a:bodyPr/>
                    <a:lstStyle/>
                    <a:p>
                      <a:pPr algn="ctr"/>
                      <a:endParaRPr lang="en-US" sz="900"/>
                    </a:p>
                  </a:txBody>
                  <a:tcPr/>
                </a:tc>
                <a:tc>
                  <a:txBody>
                    <a:bodyPr/>
                    <a:lstStyle/>
                    <a:p>
                      <a:pPr algn="ctr"/>
                      <a:r>
                        <a:rPr lang="en-US" sz="900" dirty="0"/>
                        <a:t>4</a:t>
                      </a:r>
                    </a:p>
                  </a:txBody>
                  <a:tcPr/>
                </a:tc>
                <a:tc>
                  <a:txBody>
                    <a:bodyPr/>
                    <a:lstStyle/>
                    <a:p>
                      <a:pPr algn="ctr"/>
                      <a:endParaRPr lang="en-US" sz="900" dirty="0"/>
                    </a:p>
                  </a:txBody>
                  <a:tcPr/>
                </a:tc>
                <a:extLst>
                  <a:ext uri="{0D108BD9-81ED-4DB2-BD59-A6C34878D82A}">
                    <a16:rowId xmlns:a16="http://schemas.microsoft.com/office/drawing/2014/main" val="1262495486"/>
                  </a:ext>
                </a:extLst>
              </a:tr>
            </a:tbl>
          </a:graphicData>
        </a:graphic>
      </p:graphicFrame>
      <p:graphicFrame>
        <p:nvGraphicFramePr>
          <p:cNvPr id="6" name="Table 5">
            <a:extLst>
              <a:ext uri="{FF2B5EF4-FFF2-40B4-BE49-F238E27FC236}">
                <a16:creationId xmlns:a16="http://schemas.microsoft.com/office/drawing/2014/main" id="{D92B27E4-9F76-FD44-8A21-7F0EBDD42677}"/>
              </a:ext>
            </a:extLst>
          </p:cNvPr>
          <p:cNvGraphicFramePr>
            <a:graphicFrameLocks noGrp="1"/>
          </p:cNvGraphicFramePr>
          <p:nvPr>
            <p:extLst>
              <p:ext uri="{D42A27DB-BD31-4B8C-83A1-F6EECF244321}">
                <p14:modId xmlns:p14="http://schemas.microsoft.com/office/powerpoint/2010/main" val="1682324376"/>
              </p:ext>
            </p:extLst>
          </p:nvPr>
        </p:nvGraphicFramePr>
        <p:xfrm>
          <a:off x="4571998" y="944690"/>
          <a:ext cx="1983345" cy="2095176"/>
        </p:xfrm>
        <a:graphic>
          <a:graphicData uri="http://schemas.openxmlformats.org/drawingml/2006/table">
            <a:tbl>
              <a:tblPr firstRow="1" firstCol="1" bandRow="1">
                <a:tableStyleId>{00A15C55-8517-42AA-B614-E9B94910E393}</a:tableStyleId>
              </a:tblPr>
              <a:tblGrid>
                <a:gridCol w="396669">
                  <a:extLst>
                    <a:ext uri="{9D8B030D-6E8A-4147-A177-3AD203B41FA5}">
                      <a16:colId xmlns:a16="http://schemas.microsoft.com/office/drawing/2014/main" val="1835391893"/>
                    </a:ext>
                  </a:extLst>
                </a:gridCol>
                <a:gridCol w="396669">
                  <a:extLst>
                    <a:ext uri="{9D8B030D-6E8A-4147-A177-3AD203B41FA5}">
                      <a16:colId xmlns:a16="http://schemas.microsoft.com/office/drawing/2014/main" val="151539732"/>
                    </a:ext>
                  </a:extLst>
                </a:gridCol>
                <a:gridCol w="396669">
                  <a:extLst>
                    <a:ext uri="{9D8B030D-6E8A-4147-A177-3AD203B41FA5}">
                      <a16:colId xmlns:a16="http://schemas.microsoft.com/office/drawing/2014/main" val="478633850"/>
                    </a:ext>
                  </a:extLst>
                </a:gridCol>
                <a:gridCol w="396669">
                  <a:extLst>
                    <a:ext uri="{9D8B030D-6E8A-4147-A177-3AD203B41FA5}">
                      <a16:colId xmlns:a16="http://schemas.microsoft.com/office/drawing/2014/main" val="663835890"/>
                    </a:ext>
                  </a:extLst>
                </a:gridCol>
                <a:gridCol w="396669">
                  <a:extLst>
                    <a:ext uri="{9D8B030D-6E8A-4147-A177-3AD203B41FA5}">
                      <a16:colId xmlns:a16="http://schemas.microsoft.com/office/drawing/2014/main" val="2953615186"/>
                    </a:ext>
                  </a:extLst>
                </a:gridCol>
              </a:tblGrid>
              <a:tr h="235756">
                <a:tc>
                  <a:txBody>
                    <a:bodyPr/>
                    <a:lstStyle/>
                    <a:p>
                      <a:pPr algn="ctr"/>
                      <a:endParaRPr lang="en-US" sz="900" dirty="0"/>
                    </a:p>
                  </a:txBody>
                  <a:tcPr/>
                </a:tc>
                <a:tc>
                  <a:txBody>
                    <a:bodyPr/>
                    <a:lstStyle/>
                    <a:p>
                      <a:pPr algn="ctr"/>
                      <a:r>
                        <a:rPr lang="en-US" sz="900" dirty="0"/>
                        <a:t>D1</a:t>
                      </a:r>
                    </a:p>
                  </a:txBody>
                  <a:tcPr/>
                </a:tc>
                <a:tc>
                  <a:txBody>
                    <a:bodyPr/>
                    <a:lstStyle/>
                    <a:p>
                      <a:pPr algn="ctr"/>
                      <a:r>
                        <a:rPr lang="en-US" sz="900" dirty="0"/>
                        <a:t>D2</a:t>
                      </a:r>
                    </a:p>
                  </a:txBody>
                  <a:tcPr/>
                </a:tc>
                <a:tc>
                  <a:txBody>
                    <a:bodyPr/>
                    <a:lstStyle/>
                    <a:p>
                      <a:pPr algn="ctr"/>
                      <a:r>
                        <a:rPr lang="en-US" sz="900" dirty="0"/>
                        <a:t>D3</a:t>
                      </a:r>
                    </a:p>
                  </a:txBody>
                  <a:tcPr/>
                </a:tc>
                <a:tc>
                  <a:txBody>
                    <a:bodyPr/>
                    <a:lstStyle/>
                    <a:p>
                      <a:pPr algn="ctr"/>
                      <a:r>
                        <a:rPr lang="en-US" sz="900" dirty="0"/>
                        <a:t>D4</a:t>
                      </a:r>
                    </a:p>
                  </a:txBody>
                  <a:tcPr/>
                </a:tc>
                <a:extLst>
                  <a:ext uri="{0D108BD9-81ED-4DB2-BD59-A6C34878D82A}">
                    <a16:rowId xmlns:a16="http://schemas.microsoft.com/office/drawing/2014/main" val="804344034"/>
                  </a:ext>
                </a:extLst>
              </a:tr>
              <a:tr h="235756">
                <a:tc>
                  <a:txBody>
                    <a:bodyPr/>
                    <a:lstStyle/>
                    <a:p>
                      <a:pPr algn="ctr"/>
                      <a:r>
                        <a:rPr lang="en-US" sz="900" dirty="0"/>
                        <a:t>M1</a:t>
                      </a:r>
                    </a:p>
                  </a:txBody>
                  <a:tcPr/>
                </a:tc>
                <a:tc>
                  <a:txBody>
                    <a:bodyPr/>
                    <a:lstStyle/>
                    <a:p>
                      <a:pPr algn="ctr"/>
                      <a:r>
                        <a:rPr lang="en-US" sz="900" dirty="0"/>
                        <a:t>0.1</a:t>
                      </a:r>
                    </a:p>
                  </a:txBody>
                  <a:tcPr/>
                </a:tc>
                <a:tc>
                  <a:txBody>
                    <a:bodyPr/>
                    <a:lstStyle/>
                    <a:p>
                      <a:pPr algn="ctr"/>
                      <a:r>
                        <a:rPr lang="en-US" sz="900" dirty="0"/>
                        <a:t>1</a:t>
                      </a:r>
                    </a:p>
                  </a:txBody>
                  <a:tcPr/>
                </a:tc>
                <a:tc>
                  <a:txBody>
                    <a:bodyPr/>
                    <a:lstStyle/>
                    <a:p>
                      <a:pPr algn="ctr"/>
                      <a:r>
                        <a:rPr lang="en-US" sz="900" dirty="0"/>
                        <a:t>-0.4</a:t>
                      </a:r>
                    </a:p>
                  </a:txBody>
                  <a:tcPr/>
                </a:tc>
                <a:tc>
                  <a:txBody>
                    <a:bodyPr/>
                    <a:lstStyle/>
                    <a:p>
                      <a:pPr algn="ctr"/>
                      <a:r>
                        <a:rPr lang="en-US" sz="900" dirty="0"/>
                        <a:t>0.6</a:t>
                      </a:r>
                    </a:p>
                  </a:txBody>
                  <a:tcPr/>
                </a:tc>
                <a:extLst>
                  <a:ext uri="{0D108BD9-81ED-4DB2-BD59-A6C34878D82A}">
                    <a16:rowId xmlns:a16="http://schemas.microsoft.com/office/drawing/2014/main" val="2997348722"/>
                  </a:ext>
                </a:extLst>
              </a:tr>
              <a:tr h="231952">
                <a:tc>
                  <a:txBody>
                    <a:bodyPr/>
                    <a:lstStyle/>
                    <a:p>
                      <a:pPr algn="ctr"/>
                      <a:r>
                        <a:rPr lang="en-US" sz="900" dirty="0"/>
                        <a:t>M2</a:t>
                      </a:r>
                    </a:p>
                  </a:txBody>
                  <a:tcPr/>
                </a:tc>
                <a:tc>
                  <a:txBody>
                    <a:bodyPr/>
                    <a:lstStyle/>
                    <a:p>
                      <a:pPr algn="ctr"/>
                      <a:r>
                        <a:rPr lang="en-US" sz="900" dirty="0"/>
                        <a:t>-0.4</a:t>
                      </a:r>
                    </a:p>
                  </a:txBody>
                  <a:tcPr/>
                </a:tc>
                <a:tc>
                  <a:txBody>
                    <a:bodyPr/>
                    <a:lstStyle/>
                    <a:p>
                      <a:pPr algn="ctr"/>
                      <a:r>
                        <a:rPr lang="en-US" sz="900" dirty="0"/>
                        <a:t>0.5</a:t>
                      </a:r>
                    </a:p>
                  </a:txBody>
                  <a:tcPr/>
                </a:tc>
                <a:tc>
                  <a:txBody>
                    <a:bodyPr/>
                    <a:lstStyle/>
                    <a:p>
                      <a:pPr algn="ctr"/>
                      <a:r>
                        <a:rPr lang="en-US" sz="900" dirty="0"/>
                        <a:t>0.3</a:t>
                      </a:r>
                    </a:p>
                  </a:txBody>
                  <a:tcPr/>
                </a:tc>
                <a:tc>
                  <a:txBody>
                    <a:bodyPr/>
                    <a:lstStyle/>
                    <a:p>
                      <a:pPr algn="ctr"/>
                      <a:r>
                        <a:rPr lang="en-US" sz="900" dirty="0"/>
                        <a:t>-0.5</a:t>
                      </a:r>
                    </a:p>
                  </a:txBody>
                  <a:tcPr/>
                </a:tc>
                <a:extLst>
                  <a:ext uri="{0D108BD9-81ED-4DB2-BD59-A6C34878D82A}">
                    <a16:rowId xmlns:a16="http://schemas.microsoft.com/office/drawing/2014/main" val="1403539989"/>
                  </a:ext>
                </a:extLst>
              </a:tr>
              <a:tr h="231952">
                <a:tc>
                  <a:txBody>
                    <a:bodyPr/>
                    <a:lstStyle/>
                    <a:p>
                      <a:pPr algn="ctr"/>
                      <a:r>
                        <a:rPr lang="en-US" sz="900" dirty="0"/>
                        <a:t>M3</a:t>
                      </a:r>
                    </a:p>
                  </a:txBody>
                  <a:tcPr/>
                </a:tc>
                <a:tc>
                  <a:txBody>
                    <a:bodyPr/>
                    <a:lstStyle/>
                    <a:p>
                      <a:pPr algn="ctr"/>
                      <a:r>
                        <a:rPr lang="en-US" sz="900" dirty="0"/>
                        <a:t>-0.8</a:t>
                      </a:r>
                    </a:p>
                  </a:txBody>
                  <a:tcPr/>
                </a:tc>
                <a:tc>
                  <a:txBody>
                    <a:bodyPr/>
                    <a:lstStyle/>
                    <a:p>
                      <a:pPr algn="ctr"/>
                      <a:r>
                        <a:rPr lang="en-US" sz="900" dirty="0"/>
                        <a:t>0.2</a:t>
                      </a:r>
                    </a:p>
                  </a:txBody>
                  <a:tcPr/>
                </a:tc>
                <a:tc>
                  <a:txBody>
                    <a:bodyPr/>
                    <a:lstStyle/>
                    <a:p>
                      <a:pPr algn="ctr"/>
                      <a:r>
                        <a:rPr lang="en-US" sz="900" dirty="0"/>
                        <a:t>0.2</a:t>
                      </a:r>
                    </a:p>
                  </a:txBody>
                  <a:tcPr/>
                </a:tc>
                <a:tc>
                  <a:txBody>
                    <a:bodyPr/>
                    <a:lstStyle/>
                    <a:p>
                      <a:pPr algn="ctr"/>
                      <a:r>
                        <a:rPr lang="en-US" sz="900" dirty="0"/>
                        <a:t>0.4</a:t>
                      </a:r>
                    </a:p>
                  </a:txBody>
                  <a:tcPr/>
                </a:tc>
                <a:extLst>
                  <a:ext uri="{0D108BD9-81ED-4DB2-BD59-A6C34878D82A}">
                    <a16:rowId xmlns:a16="http://schemas.microsoft.com/office/drawing/2014/main" val="1377260614"/>
                  </a:ext>
                </a:extLst>
              </a:tr>
              <a:tr h="231952">
                <a:tc>
                  <a:txBody>
                    <a:bodyPr/>
                    <a:lstStyle/>
                    <a:p>
                      <a:pPr algn="ctr"/>
                      <a:r>
                        <a:rPr lang="en-US" sz="900" dirty="0"/>
                        <a:t>M4</a:t>
                      </a:r>
                    </a:p>
                  </a:txBody>
                  <a:tcPr/>
                </a:tc>
                <a:tc>
                  <a:txBody>
                    <a:bodyPr/>
                    <a:lstStyle/>
                    <a:p>
                      <a:pPr algn="ctr"/>
                      <a:r>
                        <a:rPr lang="en-US" sz="900" dirty="0"/>
                        <a:t>0.2</a:t>
                      </a:r>
                    </a:p>
                  </a:txBody>
                  <a:tcPr/>
                </a:tc>
                <a:tc>
                  <a:txBody>
                    <a:bodyPr/>
                    <a:lstStyle/>
                    <a:p>
                      <a:pPr algn="ctr"/>
                      <a:r>
                        <a:rPr lang="en-US" sz="900" dirty="0"/>
                        <a:t>-0.5</a:t>
                      </a:r>
                    </a:p>
                  </a:txBody>
                  <a:tcPr/>
                </a:tc>
                <a:tc>
                  <a:txBody>
                    <a:bodyPr/>
                    <a:lstStyle/>
                    <a:p>
                      <a:pPr algn="ctr"/>
                      <a:r>
                        <a:rPr lang="en-US" sz="900" dirty="0"/>
                        <a:t>0.1</a:t>
                      </a:r>
                    </a:p>
                  </a:txBody>
                  <a:tcPr/>
                </a:tc>
                <a:tc>
                  <a:txBody>
                    <a:bodyPr/>
                    <a:lstStyle/>
                    <a:p>
                      <a:pPr algn="ctr"/>
                      <a:r>
                        <a:rPr lang="en-US" sz="900" dirty="0"/>
                        <a:t>-0.3</a:t>
                      </a:r>
                    </a:p>
                  </a:txBody>
                  <a:tcPr/>
                </a:tc>
                <a:extLst>
                  <a:ext uri="{0D108BD9-81ED-4DB2-BD59-A6C34878D82A}">
                    <a16:rowId xmlns:a16="http://schemas.microsoft.com/office/drawing/2014/main" val="810910356"/>
                  </a:ext>
                </a:extLst>
              </a:tr>
              <a:tr h="231952">
                <a:tc>
                  <a:txBody>
                    <a:bodyPr/>
                    <a:lstStyle/>
                    <a:p>
                      <a:pPr algn="ctr"/>
                      <a:r>
                        <a:rPr lang="en-US" sz="900" dirty="0"/>
                        <a:t>M5</a:t>
                      </a:r>
                    </a:p>
                  </a:txBody>
                  <a:tcPr/>
                </a:tc>
                <a:tc>
                  <a:txBody>
                    <a:bodyPr/>
                    <a:lstStyle/>
                    <a:p>
                      <a:pPr algn="ctr"/>
                      <a:r>
                        <a:rPr lang="en-US" sz="900" dirty="0"/>
                        <a:t>0.7</a:t>
                      </a:r>
                    </a:p>
                  </a:txBody>
                  <a:tcPr/>
                </a:tc>
                <a:tc>
                  <a:txBody>
                    <a:bodyPr/>
                    <a:lstStyle/>
                    <a:p>
                      <a:pPr algn="ctr"/>
                      <a:r>
                        <a:rPr lang="en-US" sz="900" dirty="0"/>
                        <a:t>0.9</a:t>
                      </a:r>
                    </a:p>
                  </a:txBody>
                  <a:tcPr/>
                </a:tc>
                <a:tc>
                  <a:txBody>
                    <a:bodyPr/>
                    <a:lstStyle/>
                    <a:p>
                      <a:pPr algn="ctr"/>
                      <a:r>
                        <a:rPr lang="en-US" sz="900" dirty="0"/>
                        <a:t>0</a:t>
                      </a:r>
                    </a:p>
                  </a:txBody>
                  <a:tcPr/>
                </a:tc>
                <a:tc>
                  <a:txBody>
                    <a:bodyPr/>
                    <a:lstStyle/>
                    <a:p>
                      <a:pPr algn="ctr"/>
                      <a:r>
                        <a:rPr lang="en-US" sz="900" dirty="0"/>
                        <a:t>0.2</a:t>
                      </a:r>
                    </a:p>
                  </a:txBody>
                  <a:tcPr/>
                </a:tc>
                <a:extLst>
                  <a:ext uri="{0D108BD9-81ED-4DB2-BD59-A6C34878D82A}">
                    <a16:rowId xmlns:a16="http://schemas.microsoft.com/office/drawing/2014/main" val="980538899"/>
                  </a:ext>
                </a:extLst>
              </a:tr>
              <a:tr h="231952">
                <a:tc>
                  <a:txBody>
                    <a:bodyPr/>
                    <a:lstStyle/>
                    <a:p>
                      <a:pPr algn="ctr"/>
                      <a:r>
                        <a:rPr lang="en-US" sz="900" dirty="0"/>
                        <a:t>M6</a:t>
                      </a:r>
                    </a:p>
                  </a:txBody>
                  <a:tcPr/>
                </a:tc>
                <a:tc>
                  <a:txBody>
                    <a:bodyPr/>
                    <a:lstStyle/>
                    <a:p>
                      <a:pPr algn="ctr"/>
                      <a:r>
                        <a:rPr lang="en-US" sz="900" dirty="0"/>
                        <a:t>-0.1</a:t>
                      </a:r>
                    </a:p>
                  </a:txBody>
                  <a:tcPr/>
                </a:tc>
                <a:tc>
                  <a:txBody>
                    <a:bodyPr/>
                    <a:lstStyle/>
                    <a:p>
                      <a:pPr algn="ctr"/>
                      <a:r>
                        <a:rPr lang="en-US" sz="900" dirty="0"/>
                        <a:t>0.1</a:t>
                      </a:r>
                    </a:p>
                  </a:txBody>
                  <a:tcPr/>
                </a:tc>
                <a:tc>
                  <a:txBody>
                    <a:bodyPr/>
                    <a:lstStyle/>
                    <a:p>
                      <a:pPr algn="ctr"/>
                      <a:r>
                        <a:rPr lang="en-US" sz="900" dirty="0"/>
                        <a:t>0.9</a:t>
                      </a:r>
                    </a:p>
                  </a:txBody>
                  <a:tcPr/>
                </a:tc>
                <a:tc>
                  <a:txBody>
                    <a:bodyPr/>
                    <a:lstStyle/>
                    <a:p>
                      <a:pPr algn="ctr"/>
                      <a:r>
                        <a:rPr lang="en-US" sz="900" dirty="0"/>
                        <a:t>-0.1</a:t>
                      </a:r>
                    </a:p>
                  </a:txBody>
                  <a:tcPr/>
                </a:tc>
                <a:extLst>
                  <a:ext uri="{0D108BD9-81ED-4DB2-BD59-A6C34878D82A}">
                    <a16:rowId xmlns:a16="http://schemas.microsoft.com/office/drawing/2014/main" val="850524274"/>
                  </a:ext>
                </a:extLst>
              </a:tr>
              <a:tr h="231952">
                <a:tc>
                  <a:txBody>
                    <a:bodyPr/>
                    <a:lstStyle/>
                    <a:p>
                      <a:pPr algn="ctr"/>
                      <a:r>
                        <a:rPr lang="en-US" sz="900" dirty="0"/>
                        <a:t>M7</a:t>
                      </a:r>
                    </a:p>
                  </a:txBody>
                  <a:tcPr/>
                </a:tc>
                <a:tc>
                  <a:txBody>
                    <a:bodyPr/>
                    <a:lstStyle/>
                    <a:p>
                      <a:pPr algn="ctr"/>
                      <a:r>
                        <a:rPr lang="en-US" sz="900" dirty="0"/>
                        <a:t>0.5</a:t>
                      </a:r>
                    </a:p>
                  </a:txBody>
                  <a:tcPr/>
                </a:tc>
                <a:tc>
                  <a:txBody>
                    <a:bodyPr/>
                    <a:lstStyle/>
                    <a:p>
                      <a:pPr algn="ctr"/>
                      <a:r>
                        <a:rPr lang="en-US" sz="900" dirty="0"/>
                        <a:t>-0.9</a:t>
                      </a:r>
                    </a:p>
                  </a:txBody>
                  <a:tcPr/>
                </a:tc>
                <a:tc>
                  <a:txBody>
                    <a:bodyPr/>
                    <a:lstStyle/>
                    <a:p>
                      <a:pPr algn="ctr"/>
                      <a:r>
                        <a:rPr lang="en-US" sz="900" dirty="0"/>
                        <a:t>-0.8</a:t>
                      </a:r>
                    </a:p>
                  </a:txBody>
                  <a:tcPr/>
                </a:tc>
                <a:tc>
                  <a:txBody>
                    <a:bodyPr/>
                    <a:lstStyle/>
                    <a:p>
                      <a:pPr algn="ctr"/>
                      <a:r>
                        <a:rPr lang="en-US" sz="900" dirty="0"/>
                        <a:t>0</a:t>
                      </a:r>
                    </a:p>
                  </a:txBody>
                  <a:tcPr/>
                </a:tc>
                <a:extLst>
                  <a:ext uri="{0D108BD9-81ED-4DB2-BD59-A6C34878D82A}">
                    <a16:rowId xmlns:a16="http://schemas.microsoft.com/office/drawing/2014/main" val="403657183"/>
                  </a:ext>
                </a:extLst>
              </a:tr>
              <a:tr h="231952">
                <a:tc>
                  <a:txBody>
                    <a:bodyPr/>
                    <a:lstStyle/>
                    <a:p>
                      <a:pPr algn="ctr"/>
                      <a:r>
                        <a:rPr lang="en-US" sz="900" dirty="0"/>
                        <a:t>M8</a:t>
                      </a:r>
                    </a:p>
                  </a:txBody>
                  <a:tcPr/>
                </a:tc>
                <a:tc>
                  <a:txBody>
                    <a:bodyPr/>
                    <a:lstStyle/>
                    <a:p>
                      <a:pPr algn="ctr"/>
                      <a:r>
                        <a:rPr lang="en-US" sz="900" dirty="0"/>
                        <a:t>0.3</a:t>
                      </a:r>
                    </a:p>
                  </a:txBody>
                  <a:tcPr/>
                </a:tc>
                <a:tc>
                  <a:txBody>
                    <a:bodyPr/>
                    <a:lstStyle/>
                    <a:p>
                      <a:pPr algn="ctr"/>
                      <a:r>
                        <a:rPr lang="en-US" sz="900" dirty="0"/>
                        <a:t>0.4</a:t>
                      </a:r>
                    </a:p>
                  </a:txBody>
                  <a:tcPr/>
                </a:tc>
                <a:tc>
                  <a:txBody>
                    <a:bodyPr/>
                    <a:lstStyle/>
                    <a:p>
                      <a:pPr algn="ctr"/>
                      <a:r>
                        <a:rPr lang="en-US" sz="900" dirty="0"/>
                        <a:t>0.7</a:t>
                      </a:r>
                    </a:p>
                  </a:txBody>
                  <a:tcPr/>
                </a:tc>
                <a:tc>
                  <a:txBody>
                    <a:bodyPr/>
                    <a:lstStyle/>
                    <a:p>
                      <a:pPr algn="ctr"/>
                      <a:r>
                        <a:rPr lang="en-US" sz="900" dirty="0"/>
                        <a:t>0.5</a:t>
                      </a:r>
                    </a:p>
                  </a:txBody>
                  <a:tcPr/>
                </a:tc>
                <a:extLst>
                  <a:ext uri="{0D108BD9-81ED-4DB2-BD59-A6C34878D82A}">
                    <a16:rowId xmlns:a16="http://schemas.microsoft.com/office/drawing/2014/main" val="1262495486"/>
                  </a:ext>
                </a:extLst>
              </a:tr>
            </a:tbl>
          </a:graphicData>
        </a:graphic>
      </p:graphicFrame>
      <p:graphicFrame>
        <p:nvGraphicFramePr>
          <p:cNvPr id="7" name="Table 6">
            <a:extLst>
              <a:ext uri="{FF2B5EF4-FFF2-40B4-BE49-F238E27FC236}">
                <a16:creationId xmlns:a16="http://schemas.microsoft.com/office/drawing/2014/main" id="{5372EA0E-28D5-D947-BF8E-C86575BC03C8}"/>
              </a:ext>
            </a:extLst>
          </p:cNvPr>
          <p:cNvGraphicFramePr>
            <a:graphicFrameLocks noGrp="1"/>
          </p:cNvGraphicFramePr>
          <p:nvPr>
            <p:extLst>
              <p:ext uri="{D42A27DB-BD31-4B8C-83A1-F6EECF244321}">
                <p14:modId xmlns:p14="http://schemas.microsoft.com/office/powerpoint/2010/main" val="684540204"/>
              </p:ext>
            </p:extLst>
          </p:nvPr>
        </p:nvGraphicFramePr>
        <p:xfrm>
          <a:off x="4571998" y="3294536"/>
          <a:ext cx="4224271" cy="1167368"/>
        </p:xfrm>
        <a:graphic>
          <a:graphicData uri="http://schemas.openxmlformats.org/drawingml/2006/table">
            <a:tbl>
              <a:tblPr firstRow="1" firstCol="1" bandRow="1">
                <a:tableStyleId>{00A15C55-8517-42AA-B614-E9B94910E393}</a:tableStyleId>
              </a:tblPr>
              <a:tblGrid>
                <a:gridCol w="442168">
                  <a:extLst>
                    <a:ext uri="{9D8B030D-6E8A-4147-A177-3AD203B41FA5}">
                      <a16:colId xmlns:a16="http://schemas.microsoft.com/office/drawing/2014/main" val="1835391893"/>
                    </a:ext>
                  </a:extLst>
                </a:gridCol>
                <a:gridCol w="402687">
                  <a:extLst>
                    <a:ext uri="{9D8B030D-6E8A-4147-A177-3AD203B41FA5}">
                      <a16:colId xmlns:a16="http://schemas.microsoft.com/office/drawing/2014/main" val="151539732"/>
                    </a:ext>
                  </a:extLst>
                </a:gridCol>
                <a:gridCol w="422427">
                  <a:extLst>
                    <a:ext uri="{9D8B030D-6E8A-4147-A177-3AD203B41FA5}">
                      <a16:colId xmlns:a16="http://schemas.microsoft.com/office/drawing/2014/main" val="478633850"/>
                    </a:ext>
                  </a:extLst>
                </a:gridCol>
                <a:gridCol w="422427">
                  <a:extLst>
                    <a:ext uri="{9D8B030D-6E8A-4147-A177-3AD203B41FA5}">
                      <a16:colId xmlns:a16="http://schemas.microsoft.com/office/drawing/2014/main" val="663835890"/>
                    </a:ext>
                  </a:extLst>
                </a:gridCol>
                <a:gridCol w="422427">
                  <a:extLst>
                    <a:ext uri="{9D8B030D-6E8A-4147-A177-3AD203B41FA5}">
                      <a16:colId xmlns:a16="http://schemas.microsoft.com/office/drawing/2014/main" val="2953615186"/>
                    </a:ext>
                  </a:extLst>
                </a:gridCol>
                <a:gridCol w="422427">
                  <a:extLst>
                    <a:ext uri="{9D8B030D-6E8A-4147-A177-3AD203B41FA5}">
                      <a16:colId xmlns:a16="http://schemas.microsoft.com/office/drawing/2014/main" val="514178771"/>
                    </a:ext>
                  </a:extLst>
                </a:gridCol>
                <a:gridCol w="422427">
                  <a:extLst>
                    <a:ext uri="{9D8B030D-6E8A-4147-A177-3AD203B41FA5}">
                      <a16:colId xmlns:a16="http://schemas.microsoft.com/office/drawing/2014/main" val="2942572307"/>
                    </a:ext>
                  </a:extLst>
                </a:gridCol>
                <a:gridCol w="422427">
                  <a:extLst>
                    <a:ext uri="{9D8B030D-6E8A-4147-A177-3AD203B41FA5}">
                      <a16:colId xmlns:a16="http://schemas.microsoft.com/office/drawing/2014/main" val="2381743176"/>
                    </a:ext>
                  </a:extLst>
                </a:gridCol>
                <a:gridCol w="422427">
                  <a:extLst>
                    <a:ext uri="{9D8B030D-6E8A-4147-A177-3AD203B41FA5}">
                      <a16:colId xmlns:a16="http://schemas.microsoft.com/office/drawing/2014/main" val="3962076997"/>
                    </a:ext>
                  </a:extLst>
                </a:gridCol>
                <a:gridCol w="422427">
                  <a:extLst>
                    <a:ext uri="{9D8B030D-6E8A-4147-A177-3AD203B41FA5}">
                      <a16:colId xmlns:a16="http://schemas.microsoft.com/office/drawing/2014/main" val="2156346512"/>
                    </a:ext>
                  </a:extLst>
                </a:gridCol>
              </a:tblGrid>
              <a:tr h="235756">
                <a:tc>
                  <a:txBody>
                    <a:bodyPr/>
                    <a:lstStyle/>
                    <a:p>
                      <a:pPr algn="ctr"/>
                      <a:endParaRPr lang="en-US" sz="900" dirty="0"/>
                    </a:p>
                  </a:txBody>
                  <a:tcPr/>
                </a:tc>
                <a:tc>
                  <a:txBody>
                    <a:bodyPr/>
                    <a:lstStyle/>
                    <a:p>
                      <a:pPr algn="ctr"/>
                      <a:r>
                        <a:rPr lang="en-US" sz="900" dirty="0"/>
                        <a:t>U1</a:t>
                      </a:r>
                    </a:p>
                  </a:txBody>
                  <a:tcPr/>
                </a:tc>
                <a:tc>
                  <a:txBody>
                    <a:bodyPr/>
                    <a:lstStyle/>
                    <a:p>
                      <a:pPr algn="ctr"/>
                      <a:r>
                        <a:rPr lang="en-US" sz="900" dirty="0"/>
                        <a:t>U2</a:t>
                      </a:r>
                    </a:p>
                  </a:txBody>
                  <a:tcPr/>
                </a:tc>
                <a:tc>
                  <a:txBody>
                    <a:bodyPr/>
                    <a:lstStyle/>
                    <a:p>
                      <a:pPr algn="ctr"/>
                      <a:r>
                        <a:rPr lang="en-US" sz="900" dirty="0"/>
                        <a:t>U3</a:t>
                      </a:r>
                    </a:p>
                  </a:txBody>
                  <a:tcPr/>
                </a:tc>
                <a:tc>
                  <a:txBody>
                    <a:bodyPr/>
                    <a:lstStyle/>
                    <a:p>
                      <a:pPr algn="ctr"/>
                      <a:r>
                        <a:rPr lang="en-US" sz="900" dirty="0"/>
                        <a:t>U4</a:t>
                      </a:r>
                    </a:p>
                  </a:txBody>
                  <a:tcPr/>
                </a:tc>
                <a:tc>
                  <a:txBody>
                    <a:bodyPr/>
                    <a:lstStyle/>
                    <a:p>
                      <a:pPr algn="ctr"/>
                      <a:r>
                        <a:rPr lang="en-US" sz="900" dirty="0"/>
                        <a:t>U5</a:t>
                      </a:r>
                    </a:p>
                  </a:txBody>
                  <a:tcPr/>
                </a:tc>
                <a:tc>
                  <a:txBody>
                    <a:bodyPr/>
                    <a:lstStyle/>
                    <a:p>
                      <a:pPr algn="ctr"/>
                      <a:r>
                        <a:rPr lang="en-US" sz="900" dirty="0"/>
                        <a:t>U6</a:t>
                      </a:r>
                    </a:p>
                  </a:txBody>
                  <a:tcPr/>
                </a:tc>
                <a:tc>
                  <a:txBody>
                    <a:bodyPr/>
                    <a:lstStyle/>
                    <a:p>
                      <a:pPr algn="ctr"/>
                      <a:r>
                        <a:rPr lang="en-US" sz="900" dirty="0"/>
                        <a:t>U7</a:t>
                      </a:r>
                    </a:p>
                  </a:txBody>
                  <a:tcPr/>
                </a:tc>
                <a:tc>
                  <a:txBody>
                    <a:bodyPr/>
                    <a:lstStyle/>
                    <a:p>
                      <a:pPr algn="ctr"/>
                      <a:r>
                        <a:rPr lang="en-US" sz="900" dirty="0"/>
                        <a:t>U8</a:t>
                      </a:r>
                    </a:p>
                  </a:txBody>
                  <a:tcPr/>
                </a:tc>
                <a:tc>
                  <a:txBody>
                    <a:bodyPr/>
                    <a:lstStyle/>
                    <a:p>
                      <a:pPr algn="ctr"/>
                      <a:r>
                        <a:rPr lang="en-US" sz="900" dirty="0"/>
                        <a:t>U9</a:t>
                      </a:r>
                    </a:p>
                  </a:txBody>
                  <a:tcPr/>
                </a:tc>
                <a:extLst>
                  <a:ext uri="{0D108BD9-81ED-4DB2-BD59-A6C34878D82A}">
                    <a16:rowId xmlns:a16="http://schemas.microsoft.com/office/drawing/2014/main" val="804344034"/>
                  </a:ext>
                </a:extLst>
              </a:tr>
              <a:tr h="235756">
                <a:tc>
                  <a:txBody>
                    <a:bodyPr/>
                    <a:lstStyle/>
                    <a:p>
                      <a:pPr algn="ctr"/>
                      <a:r>
                        <a:rPr lang="en-US" sz="900" dirty="0"/>
                        <a:t>D1</a:t>
                      </a:r>
                    </a:p>
                  </a:txBody>
                  <a:tcPr/>
                </a:tc>
                <a:tc>
                  <a:txBody>
                    <a:bodyPr/>
                    <a:lstStyle/>
                    <a:p>
                      <a:pPr algn="ctr"/>
                      <a:r>
                        <a:rPr lang="en-US" sz="900" dirty="0"/>
                        <a:t>0.6</a:t>
                      </a:r>
                    </a:p>
                  </a:txBody>
                  <a:tcPr/>
                </a:tc>
                <a:tc>
                  <a:txBody>
                    <a:bodyPr/>
                    <a:lstStyle/>
                    <a:p>
                      <a:pPr algn="ctr"/>
                      <a:r>
                        <a:rPr lang="en-US" sz="900" dirty="0"/>
                        <a:t>-0.5</a:t>
                      </a:r>
                    </a:p>
                  </a:txBody>
                  <a:tcPr/>
                </a:tc>
                <a:tc>
                  <a:txBody>
                    <a:bodyPr/>
                    <a:lstStyle/>
                    <a:p>
                      <a:pPr algn="ctr"/>
                      <a:r>
                        <a:rPr lang="en-US" sz="900" dirty="0"/>
                        <a:t>0.4</a:t>
                      </a:r>
                    </a:p>
                  </a:txBody>
                  <a:tcPr/>
                </a:tc>
                <a:tc>
                  <a:txBody>
                    <a:bodyPr/>
                    <a:lstStyle/>
                    <a:p>
                      <a:pPr algn="ctr"/>
                      <a:r>
                        <a:rPr lang="en-US" sz="900" dirty="0"/>
                        <a:t>-0.3</a:t>
                      </a:r>
                    </a:p>
                  </a:txBody>
                  <a:tcPr/>
                </a:tc>
                <a:tc>
                  <a:txBody>
                    <a:bodyPr/>
                    <a:lstStyle/>
                    <a:p>
                      <a:pPr algn="ctr"/>
                      <a:r>
                        <a:rPr lang="en-US" sz="900" dirty="0"/>
                        <a:t>0.2</a:t>
                      </a:r>
                    </a:p>
                  </a:txBody>
                  <a:tcPr/>
                </a:tc>
                <a:tc>
                  <a:txBody>
                    <a:bodyPr/>
                    <a:lstStyle/>
                    <a:p>
                      <a:pPr algn="ctr"/>
                      <a:r>
                        <a:rPr lang="en-US" sz="900" dirty="0"/>
                        <a:t>0</a:t>
                      </a:r>
                    </a:p>
                  </a:txBody>
                  <a:tcPr/>
                </a:tc>
                <a:tc>
                  <a:txBody>
                    <a:bodyPr/>
                    <a:lstStyle/>
                    <a:p>
                      <a:pPr algn="ctr"/>
                      <a:r>
                        <a:rPr lang="en-US" sz="900" dirty="0"/>
                        <a:t>0.1</a:t>
                      </a:r>
                    </a:p>
                  </a:txBody>
                  <a:tcPr/>
                </a:tc>
                <a:tc>
                  <a:txBody>
                    <a:bodyPr/>
                    <a:lstStyle/>
                    <a:p>
                      <a:pPr algn="ctr"/>
                      <a:r>
                        <a:rPr lang="en-US" sz="900" dirty="0"/>
                        <a:t>-0.3</a:t>
                      </a:r>
                    </a:p>
                  </a:txBody>
                  <a:tcPr/>
                </a:tc>
                <a:tc>
                  <a:txBody>
                    <a:bodyPr/>
                    <a:lstStyle/>
                    <a:p>
                      <a:pPr algn="ctr"/>
                      <a:r>
                        <a:rPr lang="en-US" sz="900" dirty="0"/>
                        <a:t>0.5</a:t>
                      </a:r>
                    </a:p>
                  </a:txBody>
                  <a:tcPr/>
                </a:tc>
                <a:extLst>
                  <a:ext uri="{0D108BD9-81ED-4DB2-BD59-A6C34878D82A}">
                    <a16:rowId xmlns:a16="http://schemas.microsoft.com/office/drawing/2014/main" val="2997348722"/>
                  </a:ext>
                </a:extLst>
              </a:tr>
              <a:tr h="231952">
                <a:tc>
                  <a:txBody>
                    <a:bodyPr/>
                    <a:lstStyle/>
                    <a:p>
                      <a:pPr algn="ctr"/>
                      <a:r>
                        <a:rPr lang="en-US" sz="900" dirty="0"/>
                        <a:t>D2</a:t>
                      </a:r>
                    </a:p>
                  </a:txBody>
                  <a:tcPr/>
                </a:tc>
                <a:tc>
                  <a:txBody>
                    <a:bodyPr/>
                    <a:lstStyle/>
                    <a:p>
                      <a:pPr algn="ctr"/>
                      <a:r>
                        <a:rPr lang="en-US" sz="900" dirty="0"/>
                        <a:t>0.3</a:t>
                      </a:r>
                    </a:p>
                  </a:txBody>
                  <a:tcPr/>
                </a:tc>
                <a:tc>
                  <a:txBody>
                    <a:bodyPr/>
                    <a:lstStyle/>
                    <a:p>
                      <a:pPr algn="ctr"/>
                      <a:r>
                        <a:rPr lang="en-US" sz="900" dirty="0"/>
                        <a:t>-0.2</a:t>
                      </a:r>
                    </a:p>
                  </a:txBody>
                  <a:tcPr/>
                </a:tc>
                <a:tc>
                  <a:txBody>
                    <a:bodyPr/>
                    <a:lstStyle/>
                    <a:p>
                      <a:pPr algn="ctr"/>
                      <a:r>
                        <a:rPr lang="en-US" sz="900" dirty="0"/>
                        <a:t>0</a:t>
                      </a:r>
                    </a:p>
                  </a:txBody>
                  <a:tcPr/>
                </a:tc>
                <a:tc>
                  <a:txBody>
                    <a:bodyPr/>
                    <a:lstStyle/>
                    <a:p>
                      <a:pPr algn="ctr"/>
                      <a:r>
                        <a:rPr lang="en-US" sz="900" dirty="0"/>
                        <a:t>0.2</a:t>
                      </a:r>
                    </a:p>
                  </a:txBody>
                  <a:tcPr/>
                </a:tc>
                <a:tc>
                  <a:txBody>
                    <a:bodyPr/>
                    <a:lstStyle/>
                    <a:p>
                      <a:pPr algn="ctr"/>
                      <a:r>
                        <a:rPr lang="en-US" sz="900" dirty="0"/>
                        <a:t>0.4</a:t>
                      </a:r>
                    </a:p>
                  </a:txBody>
                  <a:tcPr/>
                </a:tc>
                <a:tc>
                  <a:txBody>
                    <a:bodyPr/>
                    <a:lstStyle/>
                    <a:p>
                      <a:pPr algn="ctr"/>
                      <a:r>
                        <a:rPr lang="en-US" sz="900" dirty="0"/>
                        <a:t>-0.6</a:t>
                      </a:r>
                    </a:p>
                  </a:txBody>
                  <a:tcPr/>
                </a:tc>
                <a:tc>
                  <a:txBody>
                    <a:bodyPr/>
                    <a:lstStyle/>
                    <a:p>
                      <a:pPr algn="ctr"/>
                      <a:r>
                        <a:rPr lang="en-US" sz="900" dirty="0"/>
                        <a:t>0.7</a:t>
                      </a:r>
                    </a:p>
                  </a:txBody>
                  <a:tcPr/>
                </a:tc>
                <a:tc>
                  <a:txBody>
                    <a:bodyPr/>
                    <a:lstStyle/>
                    <a:p>
                      <a:pPr algn="ctr"/>
                      <a:r>
                        <a:rPr lang="en-US" sz="900" dirty="0"/>
                        <a:t>0.9</a:t>
                      </a:r>
                    </a:p>
                  </a:txBody>
                  <a:tcPr/>
                </a:tc>
                <a:tc>
                  <a:txBody>
                    <a:bodyPr/>
                    <a:lstStyle/>
                    <a:p>
                      <a:pPr algn="ctr"/>
                      <a:r>
                        <a:rPr lang="en-US" sz="900" dirty="0"/>
                        <a:t>1</a:t>
                      </a:r>
                    </a:p>
                  </a:txBody>
                  <a:tcPr/>
                </a:tc>
                <a:extLst>
                  <a:ext uri="{0D108BD9-81ED-4DB2-BD59-A6C34878D82A}">
                    <a16:rowId xmlns:a16="http://schemas.microsoft.com/office/drawing/2014/main" val="1403539989"/>
                  </a:ext>
                </a:extLst>
              </a:tr>
              <a:tr h="231952">
                <a:tc>
                  <a:txBody>
                    <a:bodyPr/>
                    <a:lstStyle/>
                    <a:p>
                      <a:pPr algn="ctr"/>
                      <a:r>
                        <a:rPr lang="en-US" sz="900" dirty="0"/>
                        <a:t>D3</a:t>
                      </a:r>
                    </a:p>
                  </a:txBody>
                  <a:tcPr/>
                </a:tc>
                <a:tc>
                  <a:txBody>
                    <a:bodyPr/>
                    <a:lstStyle/>
                    <a:p>
                      <a:pPr algn="ctr"/>
                      <a:r>
                        <a:rPr lang="en-US" sz="900" dirty="0"/>
                        <a:t>-0.5</a:t>
                      </a:r>
                    </a:p>
                  </a:txBody>
                  <a:tcPr/>
                </a:tc>
                <a:tc>
                  <a:txBody>
                    <a:bodyPr/>
                    <a:lstStyle/>
                    <a:p>
                      <a:pPr algn="ctr"/>
                      <a:r>
                        <a:rPr lang="en-US" sz="900" dirty="0"/>
                        <a:t>0.1</a:t>
                      </a:r>
                    </a:p>
                  </a:txBody>
                  <a:tcPr/>
                </a:tc>
                <a:tc>
                  <a:txBody>
                    <a:bodyPr/>
                    <a:lstStyle/>
                    <a:p>
                      <a:pPr algn="ctr"/>
                      <a:r>
                        <a:rPr lang="en-US" sz="900" dirty="0"/>
                        <a:t>-0.1</a:t>
                      </a:r>
                    </a:p>
                  </a:txBody>
                  <a:tcPr/>
                </a:tc>
                <a:tc>
                  <a:txBody>
                    <a:bodyPr/>
                    <a:lstStyle/>
                    <a:p>
                      <a:pPr algn="ctr"/>
                      <a:r>
                        <a:rPr lang="en-US" sz="900" dirty="0"/>
                        <a:t>0.2</a:t>
                      </a:r>
                    </a:p>
                  </a:txBody>
                  <a:tcPr/>
                </a:tc>
                <a:tc>
                  <a:txBody>
                    <a:bodyPr/>
                    <a:lstStyle/>
                    <a:p>
                      <a:pPr algn="ctr"/>
                      <a:r>
                        <a:rPr lang="en-US" sz="900" dirty="0"/>
                        <a:t>0.3</a:t>
                      </a:r>
                    </a:p>
                  </a:txBody>
                  <a:tcPr/>
                </a:tc>
                <a:tc>
                  <a:txBody>
                    <a:bodyPr/>
                    <a:lstStyle/>
                    <a:p>
                      <a:pPr algn="ctr"/>
                      <a:r>
                        <a:rPr lang="en-US" sz="900" dirty="0"/>
                        <a:t>0.5</a:t>
                      </a:r>
                    </a:p>
                  </a:txBody>
                  <a:tcPr/>
                </a:tc>
                <a:tc>
                  <a:txBody>
                    <a:bodyPr/>
                    <a:lstStyle/>
                    <a:p>
                      <a:pPr algn="ctr"/>
                      <a:r>
                        <a:rPr lang="en-US" sz="900" dirty="0"/>
                        <a:t>0.7</a:t>
                      </a:r>
                    </a:p>
                  </a:txBody>
                  <a:tcPr/>
                </a:tc>
                <a:tc>
                  <a:txBody>
                    <a:bodyPr/>
                    <a:lstStyle/>
                    <a:p>
                      <a:pPr algn="ctr"/>
                      <a:r>
                        <a:rPr lang="en-US" sz="900" dirty="0"/>
                        <a:t>-0.9</a:t>
                      </a:r>
                    </a:p>
                  </a:txBody>
                  <a:tcPr/>
                </a:tc>
                <a:tc>
                  <a:txBody>
                    <a:bodyPr/>
                    <a:lstStyle/>
                    <a:p>
                      <a:pPr algn="ctr"/>
                      <a:r>
                        <a:rPr lang="en-US" sz="900" dirty="0"/>
                        <a:t>1</a:t>
                      </a:r>
                    </a:p>
                  </a:txBody>
                  <a:tcPr/>
                </a:tc>
                <a:extLst>
                  <a:ext uri="{0D108BD9-81ED-4DB2-BD59-A6C34878D82A}">
                    <a16:rowId xmlns:a16="http://schemas.microsoft.com/office/drawing/2014/main" val="1377260614"/>
                  </a:ext>
                </a:extLst>
              </a:tr>
              <a:tr h="231952">
                <a:tc>
                  <a:txBody>
                    <a:bodyPr/>
                    <a:lstStyle/>
                    <a:p>
                      <a:pPr algn="ctr"/>
                      <a:r>
                        <a:rPr lang="en-US" sz="900" dirty="0"/>
                        <a:t>D4</a:t>
                      </a:r>
                    </a:p>
                  </a:txBody>
                  <a:tcPr/>
                </a:tc>
                <a:tc>
                  <a:txBody>
                    <a:bodyPr/>
                    <a:lstStyle/>
                    <a:p>
                      <a:pPr algn="ctr"/>
                      <a:r>
                        <a:rPr lang="en-US" sz="900" dirty="0"/>
                        <a:t>0.2</a:t>
                      </a:r>
                    </a:p>
                  </a:txBody>
                  <a:tcPr/>
                </a:tc>
                <a:tc>
                  <a:txBody>
                    <a:bodyPr/>
                    <a:lstStyle/>
                    <a:p>
                      <a:pPr algn="ctr"/>
                      <a:r>
                        <a:rPr lang="en-US" sz="900" dirty="0"/>
                        <a:t>0.3</a:t>
                      </a:r>
                    </a:p>
                  </a:txBody>
                  <a:tcPr/>
                </a:tc>
                <a:tc>
                  <a:txBody>
                    <a:bodyPr/>
                    <a:lstStyle/>
                    <a:p>
                      <a:pPr algn="ctr"/>
                      <a:r>
                        <a:rPr lang="en-US" sz="900" dirty="0"/>
                        <a:t>0.5</a:t>
                      </a:r>
                    </a:p>
                  </a:txBody>
                  <a:tcPr/>
                </a:tc>
                <a:tc>
                  <a:txBody>
                    <a:bodyPr/>
                    <a:lstStyle/>
                    <a:p>
                      <a:pPr algn="ctr"/>
                      <a:r>
                        <a:rPr lang="en-US" sz="900" dirty="0"/>
                        <a:t>-0.7</a:t>
                      </a:r>
                    </a:p>
                  </a:txBody>
                  <a:tcPr/>
                </a:tc>
                <a:tc>
                  <a:txBody>
                    <a:bodyPr/>
                    <a:lstStyle/>
                    <a:p>
                      <a:pPr algn="ctr"/>
                      <a:r>
                        <a:rPr lang="en-US" sz="900" dirty="0"/>
                        <a:t>-0.1</a:t>
                      </a:r>
                    </a:p>
                  </a:txBody>
                  <a:tcPr/>
                </a:tc>
                <a:tc>
                  <a:txBody>
                    <a:bodyPr/>
                    <a:lstStyle/>
                    <a:p>
                      <a:pPr algn="ctr"/>
                      <a:r>
                        <a:rPr lang="en-US" sz="900" dirty="0"/>
                        <a:t>-0.3</a:t>
                      </a:r>
                    </a:p>
                  </a:txBody>
                  <a:tcPr/>
                </a:tc>
                <a:tc>
                  <a:txBody>
                    <a:bodyPr/>
                    <a:lstStyle/>
                    <a:p>
                      <a:pPr algn="ctr"/>
                      <a:r>
                        <a:rPr lang="en-US" sz="900" dirty="0"/>
                        <a:t>-0.7</a:t>
                      </a:r>
                    </a:p>
                  </a:txBody>
                  <a:tcPr/>
                </a:tc>
                <a:tc>
                  <a:txBody>
                    <a:bodyPr/>
                    <a:lstStyle/>
                    <a:p>
                      <a:pPr algn="ctr"/>
                      <a:r>
                        <a:rPr lang="en-US" sz="900" dirty="0"/>
                        <a:t>-0.9</a:t>
                      </a:r>
                    </a:p>
                  </a:txBody>
                  <a:tcPr/>
                </a:tc>
                <a:tc>
                  <a:txBody>
                    <a:bodyPr/>
                    <a:lstStyle/>
                    <a:p>
                      <a:pPr algn="ctr"/>
                      <a:r>
                        <a:rPr lang="en-US" sz="900" dirty="0"/>
                        <a:t>0.3</a:t>
                      </a:r>
                    </a:p>
                  </a:txBody>
                  <a:tcPr/>
                </a:tc>
                <a:extLst>
                  <a:ext uri="{0D108BD9-81ED-4DB2-BD59-A6C34878D82A}">
                    <a16:rowId xmlns:a16="http://schemas.microsoft.com/office/drawing/2014/main" val="810910356"/>
                  </a:ext>
                </a:extLst>
              </a:tr>
            </a:tbl>
          </a:graphicData>
        </a:graphic>
      </p:graphicFrame>
      <p:cxnSp>
        <p:nvCxnSpPr>
          <p:cNvPr id="10" name="Straight Arrow Connector 9">
            <a:extLst>
              <a:ext uri="{FF2B5EF4-FFF2-40B4-BE49-F238E27FC236}">
                <a16:creationId xmlns:a16="http://schemas.microsoft.com/office/drawing/2014/main" id="{DDDD744B-9B39-7245-81DB-17A410FD0B88}"/>
              </a:ext>
            </a:extLst>
          </p:cNvPr>
          <p:cNvCxnSpPr>
            <a:cxnSpLocks/>
            <a:endCxn id="6" idx="1"/>
          </p:cNvCxnSpPr>
          <p:nvPr/>
        </p:nvCxnSpPr>
        <p:spPr>
          <a:xfrm flipV="1">
            <a:off x="3631842" y="1992278"/>
            <a:ext cx="940156" cy="792918"/>
          </a:xfrm>
          <a:prstGeom prst="straightConnector1">
            <a:avLst/>
          </a:prstGeom>
          <a:ln>
            <a:solidFill>
              <a:schemeClr val="tx2"/>
            </a:solidFill>
            <a:tailEnd type="triangle"/>
          </a:ln>
        </p:spPr>
        <p:style>
          <a:lnRef idx="2">
            <a:schemeClr val="accent4"/>
          </a:lnRef>
          <a:fillRef idx="0">
            <a:schemeClr val="accent4"/>
          </a:fillRef>
          <a:effectRef idx="1">
            <a:schemeClr val="accent4"/>
          </a:effectRef>
          <a:fontRef idx="minor">
            <a:schemeClr val="tx1"/>
          </a:fontRef>
        </p:style>
      </p:cxnSp>
      <p:cxnSp>
        <p:nvCxnSpPr>
          <p:cNvPr id="12" name="Straight Arrow Connector 11">
            <a:extLst>
              <a:ext uri="{FF2B5EF4-FFF2-40B4-BE49-F238E27FC236}">
                <a16:creationId xmlns:a16="http://schemas.microsoft.com/office/drawing/2014/main" id="{CC227C21-14CF-6D46-BFDF-C419301B45FA}"/>
              </a:ext>
            </a:extLst>
          </p:cNvPr>
          <p:cNvCxnSpPr/>
          <p:nvPr/>
        </p:nvCxnSpPr>
        <p:spPr>
          <a:xfrm>
            <a:off x="3631842" y="2949262"/>
            <a:ext cx="940156" cy="759853"/>
          </a:xfrm>
          <a:prstGeom prst="straightConnector1">
            <a:avLst/>
          </a:prstGeom>
          <a:ln>
            <a:solidFill>
              <a:schemeClr val="tx2"/>
            </a:solidFill>
            <a:tailEnd type="triangle"/>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16513016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E2740-DD91-C24A-8CE2-D33F912C747E}"/>
              </a:ext>
            </a:extLst>
          </p:cNvPr>
          <p:cNvSpPr>
            <a:spLocks noGrp="1"/>
          </p:cNvSpPr>
          <p:nvPr>
            <p:ph type="title"/>
          </p:nvPr>
        </p:nvSpPr>
        <p:spPr/>
        <p:txBody>
          <a:bodyPr/>
          <a:lstStyle/>
          <a:p>
            <a:r>
              <a:rPr lang="en-US" dirty="0"/>
              <a:t>Machine Learning and Data Mining</a:t>
            </a:r>
          </a:p>
        </p:txBody>
      </p:sp>
      <p:sp>
        <p:nvSpPr>
          <p:cNvPr id="3" name="Content Placeholder 2">
            <a:extLst>
              <a:ext uri="{FF2B5EF4-FFF2-40B4-BE49-F238E27FC236}">
                <a16:creationId xmlns:a16="http://schemas.microsoft.com/office/drawing/2014/main" id="{31D554D6-B760-7E45-A13D-67BED786BC51}"/>
              </a:ext>
            </a:extLst>
          </p:cNvPr>
          <p:cNvSpPr>
            <a:spLocks noGrp="1"/>
          </p:cNvSpPr>
          <p:nvPr>
            <p:ph idx="1"/>
          </p:nvPr>
        </p:nvSpPr>
        <p:spPr/>
        <p:txBody>
          <a:bodyPr/>
          <a:lstStyle/>
          <a:p>
            <a:r>
              <a:rPr lang="en-US" dirty="0">
                <a:solidFill>
                  <a:srgbClr val="00B0F0"/>
                </a:solidFill>
              </a:rPr>
              <a:t>Data Mining</a:t>
            </a:r>
            <a:r>
              <a:rPr lang="en-US" dirty="0"/>
              <a:t>: Find patterns in a dataset</a:t>
            </a:r>
          </a:p>
          <a:p>
            <a:pPr lvl="1"/>
            <a:r>
              <a:rPr lang="en-US" dirty="0"/>
              <a:t>Often just a high-level idea of what we’re looking for</a:t>
            </a:r>
          </a:p>
          <a:p>
            <a:pPr lvl="1"/>
            <a:r>
              <a:rPr lang="en-US" dirty="0"/>
              <a:t>Also known as: </a:t>
            </a:r>
            <a:r>
              <a:rPr lang="en-US" dirty="0">
                <a:solidFill>
                  <a:srgbClr val="00B0F0"/>
                </a:solidFill>
              </a:rPr>
              <a:t>Unsupervised Learning</a:t>
            </a:r>
          </a:p>
          <a:p>
            <a:pPr lvl="1"/>
            <a:endParaRPr lang="en-US" dirty="0"/>
          </a:p>
          <a:p>
            <a:r>
              <a:rPr lang="en-US" dirty="0">
                <a:solidFill>
                  <a:srgbClr val="00B0F0"/>
                </a:solidFill>
              </a:rPr>
              <a:t>Machine Learning</a:t>
            </a:r>
            <a:r>
              <a:rPr lang="en-US" dirty="0"/>
              <a:t>: Get better at a well-specified task based on experience (i.e., training)</a:t>
            </a:r>
          </a:p>
          <a:p>
            <a:pPr lvl="1"/>
            <a:r>
              <a:rPr lang="en-US" dirty="0"/>
              <a:t>Also known as: </a:t>
            </a:r>
            <a:r>
              <a:rPr lang="en-US" dirty="0">
                <a:solidFill>
                  <a:srgbClr val="00B0F0"/>
                </a:solidFill>
              </a:rPr>
              <a:t>Supervised Learning</a:t>
            </a:r>
          </a:p>
        </p:txBody>
      </p:sp>
      <p:sp>
        <p:nvSpPr>
          <p:cNvPr id="4" name="Slide Number Placeholder 3">
            <a:extLst>
              <a:ext uri="{FF2B5EF4-FFF2-40B4-BE49-F238E27FC236}">
                <a16:creationId xmlns:a16="http://schemas.microsoft.com/office/drawing/2014/main" id="{86BE5A8A-970D-9C46-A1C7-5A9A7B35EFE0}"/>
              </a:ext>
            </a:extLst>
          </p:cNvPr>
          <p:cNvSpPr>
            <a:spLocks noGrp="1"/>
          </p:cNvSpPr>
          <p:nvPr>
            <p:ph type="sldNum" sz="quarter" idx="12"/>
          </p:nvPr>
        </p:nvSpPr>
        <p:spPr/>
        <p:txBody>
          <a:bodyPr/>
          <a:lstStyle/>
          <a:p>
            <a:fld id="{0CFEC368-1D7A-4F81-ABF6-AE0E36BAF64C}" type="slidenum">
              <a:rPr lang="en-US" smtClean="0"/>
              <a:pPr/>
              <a:t>6</a:t>
            </a:fld>
            <a:endParaRPr lang="en-US" dirty="0"/>
          </a:p>
        </p:txBody>
      </p:sp>
    </p:spTree>
    <p:extLst>
      <p:ext uri="{BB962C8B-B14F-4D97-AF65-F5344CB8AC3E}">
        <p14:creationId xmlns:p14="http://schemas.microsoft.com/office/powerpoint/2010/main" val="141852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05291B-F109-AB45-A59B-B32284ADB9AD}"/>
              </a:ext>
            </a:extLst>
          </p:cNvPr>
          <p:cNvSpPr>
            <a:spLocks noGrp="1"/>
          </p:cNvSpPr>
          <p:nvPr>
            <p:ph type="ctrTitle"/>
          </p:nvPr>
        </p:nvSpPr>
        <p:spPr/>
        <p:txBody>
          <a:bodyPr/>
          <a:lstStyle/>
          <a:p>
            <a:r>
              <a:rPr lang="en-US" sz="4800" cap="none" dirty="0"/>
              <a:t>Supervised Learning</a:t>
            </a:r>
          </a:p>
        </p:txBody>
      </p:sp>
      <p:sp>
        <p:nvSpPr>
          <p:cNvPr id="4" name="Slide Number Placeholder 3">
            <a:extLst>
              <a:ext uri="{FF2B5EF4-FFF2-40B4-BE49-F238E27FC236}">
                <a16:creationId xmlns:a16="http://schemas.microsoft.com/office/drawing/2014/main" id="{89556F23-77D8-BE4E-AB27-AFDD822F33B9}"/>
              </a:ext>
            </a:extLst>
          </p:cNvPr>
          <p:cNvSpPr>
            <a:spLocks noGrp="1"/>
          </p:cNvSpPr>
          <p:nvPr>
            <p:ph type="sldNum" sz="quarter" idx="12"/>
          </p:nvPr>
        </p:nvSpPr>
        <p:spPr/>
        <p:txBody>
          <a:bodyPr/>
          <a:lstStyle/>
          <a:p>
            <a:fld id="{0CFEC368-1D7A-4F81-ABF6-AE0E36BAF64C}" type="slidenum">
              <a:rPr lang="en-US" smtClean="0"/>
              <a:pPr/>
              <a:t>7</a:t>
            </a:fld>
            <a:endParaRPr lang="en-US" dirty="0"/>
          </a:p>
        </p:txBody>
      </p:sp>
    </p:spTree>
    <p:extLst>
      <p:ext uri="{BB962C8B-B14F-4D97-AF65-F5344CB8AC3E}">
        <p14:creationId xmlns:p14="http://schemas.microsoft.com/office/powerpoint/2010/main" val="3608292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3A6A9-D34F-8B41-A4B4-E824612E2E88}"/>
              </a:ext>
            </a:extLst>
          </p:cNvPr>
          <p:cNvSpPr>
            <a:spLocks noGrp="1"/>
          </p:cNvSpPr>
          <p:nvPr>
            <p:ph type="title"/>
          </p:nvPr>
        </p:nvSpPr>
        <p:spPr/>
        <p:txBody>
          <a:bodyPr/>
          <a:lstStyle/>
          <a:p>
            <a:r>
              <a:rPr lang="en-US" dirty="0"/>
              <a:t>Predicting Home Prices</a:t>
            </a:r>
          </a:p>
        </p:txBody>
      </p:sp>
      <p:sp>
        <p:nvSpPr>
          <p:cNvPr id="4" name="Slide Number Placeholder 3">
            <a:extLst>
              <a:ext uri="{FF2B5EF4-FFF2-40B4-BE49-F238E27FC236}">
                <a16:creationId xmlns:a16="http://schemas.microsoft.com/office/drawing/2014/main" id="{AFB19988-F1F1-BD42-8D9C-D884ED834937}"/>
              </a:ext>
            </a:extLst>
          </p:cNvPr>
          <p:cNvSpPr>
            <a:spLocks noGrp="1"/>
          </p:cNvSpPr>
          <p:nvPr>
            <p:ph type="sldNum" sz="quarter" idx="12"/>
          </p:nvPr>
        </p:nvSpPr>
        <p:spPr/>
        <p:txBody>
          <a:bodyPr/>
          <a:lstStyle/>
          <a:p>
            <a:fld id="{0CFEC368-1D7A-4F81-ABF6-AE0E36BAF64C}" type="slidenum">
              <a:rPr lang="en-US" smtClean="0"/>
              <a:pPr/>
              <a:t>8</a:t>
            </a:fld>
            <a:endParaRPr lang="en-US" dirty="0"/>
          </a:p>
        </p:txBody>
      </p:sp>
      <p:pic>
        <p:nvPicPr>
          <p:cNvPr id="5" name="Picture 4">
            <a:extLst>
              <a:ext uri="{FF2B5EF4-FFF2-40B4-BE49-F238E27FC236}">
                <a16:creationId xmlns:a16="http://schemas.microsoft.com/office/drawing/2014/main" id="{2EF2F00F-3E2A-FD44-BEEB-6D4CAF0549C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2834" y="922892"/>
            <a:ext cx="7572175" cy="5550404"/>
          </a:xfrm>
          <a:prstGeom prst="rect">
            <a:avLst/>
          </a:prstGeom>
        </p:spPr>
      </p:pic>
    </p:spTree>
    <p:extLst>
      <p:ext uri="{BB962C8B-B14F-4D97-AF65-F5344CB8AC3E}">
        <p14:creationId xmlns:p14="http://schemas.microsoft.com/office/powerpoint/2010/main" val="1012764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8EB65-EA91-6C44-89FF-8D13E177B0C6}"/>
              </a:ext>
            </a:extLst>
          </p:cNvPr>
          <p:cNvSpPr>
            <a:spLocks noGrp="1"/>
          </p:cNvSpPr>
          <p:nvPr>
            <p:ph type="title"/>
          </p:nvPr>
        </p:nvSpPr>
        <p:spPr/>
        <p:txBody>
          <a:bodyPr/>
          <a:lstStyle/>
          <a:p>
            <a:r>
              <a:rPr lang="en-US" dirty="0"/>
              <a:t>Identifying Image Subject</a:t>
            </a:r>
          </a:p>
        </p:txBody>
      </p:sp>
      <p:sp>
        <p:nvSpPr>
          <p:cNvPr id="4" name="Slide Number Placeholder 3">
            <a:extLst>
              <a:ext uri="{FF2B5EF4-FFF2-40B4-BE49-F238E27FC236}">
                <a16:creationId xmlns:a16="http://schemas.microsoft.com/office/drawing/2014/main" id="{10E57B8F-CFA5-0E49-B088-44D9B4A93E91}"/>
              </a:ext>
            </a:extLst>
          </p:cNvPr>
          <p:cNvSpPr>
            <a:spLocks noGrp="1"/>
          </p:cNvSpPr>
          <p:nvPr>
            <p:ph type="sldNum" sz="quarter" idx="12"/>
          </p:nvPr>
        </p:nvSpPr>
        <p:spPr/>
        <p:txBody>
          <a:bodyPr/>
          <a:lstStyle/>
          <a:p>
            <a:fld id="{0CFEC368-1D7A-4F81-ABF6-AE0E36BAF64C}" type="slidenum">
              <a:rPr lang="en-US" smtClean="0"/>
              <a:pPr/>
              <a:t>9</a:t>
            </a:fld>
            <a:endParaRPr lang="en-US" dirty="0"/>
          </a:p>
        </p:txBody>
      </p:sp>
      <p:pic>
        <p:nvPicPr>
          <p:cNvPr id="5" name="Picture 4">
            <a:extLst>
              <a:ext uri="{FF2B5EF4-FFF2-40B4-BE49-F238E27FC236}">
                <a16:creationId xmlns:a16="http://schemas.microsoft.com/office/drawing/2014/main" id="{87B46751-0D97-0844-8524-0473336EDC7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7200" y="2202514"/>
            <a:ext cx="8297565" cy="2313549"/>
          </a:xfrm>
          <a:prstGeom prst="rect">
            <a:avLst/>
          </a:prstGeom>
        </p:spPr>
      </p:pic>
    </p:spTree>
    <p:extLst>
      <p:ext uri="{BB962C8B-B14F-4D97-AF65-F5344CB8AC3E}">
        <p14:creationId xmlns:p14="http://schemas.microsoft.com/office/powerpoint/2010/main" val="8666579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58.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extLst>
    <a:ext uri="{05A4C25C-085E-4340-85A3-A5531E510DB2}">
      <thm15:themeFamily xmlns:thm15="http://schemas.microsoft.com/office/thememl/2012/main" name="Data Collection" id="{01799EB7-A4C0-084A-A557-8520D6051C87}" vid="{E7C35964-5BF3-7247-AEE2-1F82B9788D9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Clarity</Template>
  <TotalTime>18570</TotalTime>
  <Words>1560</Words>
  <Application>Microsoft Macintosh PowerPoint</Application>
  <PresentationFormat>On-screen Show (4:3)</PresentationFormat>
  <Paragraphs>622</Paragraphs>
  <Slides>52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52</vt:i4>
      </vt:variant>
    </vt:vector>
  </HeadingPairs>
  <TitlesOfParts>
    <vt:vector size="56" baseType="lpstr">
      <vt:lpstr>Arial</vt:lpstr>
      <vt:lpstr>Calibri</vt:lpstr>
      <vt:lpstr>Times</vt:lpstr>
      <vt:lpstr>Clarity</vt:lpstr>
      <vt:lpstr>Machine Learning Basics</vt:lpstr>
      <vt:lpstr>London Cholera Outbreak, 1854</vt:lpstr>
      <vt:lpstr>John Snow’s Analysis</vt:lpstr>
      <vt:lpstr>Zestimates</vt:lpstr>
      <vt:lpstr>Predicting Home Prices</vt:lpstr>
      <vt:lpstr>Machine Learning and Data Mining</vt:lpstr>
      <vt:lpstr>Supervised Learning</vt:lpstr>
      <vt:lpstr>Predicting Home Prices</vt:lpstr>
      <vt:lpstr>Identifying Image Subject</vt:lpstr>
      <vt:lpstr>Regression and Classification</vt:lpstr>
      <vt:lpstr>Design Criteria: Choosing an ML algorithm</vt:lpstr>
      <vt:lpstr>Predicting Home Prices</vt:lpstr>
      <vt:lpstr>Identifying Image Subject</vt:lpstr>
      <vt:lpstr>FB Suicide Risk Prediction</vt:lpstr>
      <vt:lpstr>Making Bail Decisions</vt:lpstr>
      <vt:lpstr>Product Recommendations</vt:lpstr>
      <vt:lpstr>Linear Regression</vt:lpstr>
      <vt:lpstr>Linear Regression </vt:lpstr>
      <vt:lpstr>Decision Trees</vt:lpstr>
      <vt:lpstr>Random Forest</vt:lpstr>
      <vt:lpstr>Decision Trees</vt:lpstr>
      <vt:lpstr>Collaborative Filtering</vt:lpstr>
      <vt:lpstr>Sparse Rating Matrix</vt:lpstr>
      <vt:lpstr>Dimensionality Reduction</vt:lpstr>
      <vt:lpstr>Genre-based dimensionality reduction</vt:lpstr>
      <vt:lpstr>Matrix decomposition</vt:lpstr>
      <vt:lpstr>Collaborative Filtering</vt:lpstr>
      <vt:lpstr>Deep Learning</vt:lpstr>
      <vt:lpstr>Design choices landscape</vt:lpstr>
      <vt:lpstr>Picking the Operating Point</vt:lpstr>
      <vt:lpstr>Accuracy</vt:lpstr>
      <vt:lpstr>Positives and Negatives</vt:lpstr>
      <vt:lpstr>Confusion Matrix</vt:lpstr>
      <vt:lpstr>ROC Curve</vt:lpstr>
      <vt:lpstr>Comparing models</vt:lpstr>
      <vt:lpstr>Unsupervised Learning</vt:lpstr>
      <vt:lpstr>Methods</vt:lpstr>
      <vt:lpstr>Clustering</vt:lpstr>
      <vt:lpstr>Clustering: Design Choices</vt:lpstr>
      <vt:lpstr>Distance: London Cholera Example</vt:lpstr>
      <vt:lpstr>Geographic Data</vt:lpstr>
      <vt:lpstr>Media consumption</vt:lpstr>
      <vt:lpstr>Just focus on two channels for now…</vt:lpstr>
      <vt:lpstr>DNA sequences</vt:lpstr>
      <vt:lpstr>Feature Scaling: Document Clustering</vt:lpstr>
      <vt:lpstr>Words as features</vt:lpstr>
      <vt:lpstr>Height and Weight</vt:lpstr>
      <vt:lpstr>Clustering Quality</vt:lpstr>
      <vt:lpstr>Choosing number of clusters</vt:lpstr>
      <vt:lpstr>Hierarchical Clustering: Dendrogram</vt:lpstr>
      <vt:lpstr>Extra slides</vt:lpstr>
      <vt:lpstr>Matrix Decomposition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Machine Learning Basics</dc:title>
  <dc:creator>Anand Rajaraman</dc:creator>
  <cp:lastModifiedBy>Abhay Agarwal</cp:lastModifiedBy>
  <cp:revision>109</cp:revision>
  <dcterms:created xsi:type="dcterms:W3CDTF">2019-01-18T00:43:15Z</dcterms:created>
  <dcterms:modified xsi:type="dcterms:W3CDTF">2022-05-20T23:21:01Z</dcterms:modified>
</cp:coreProperties>
</file>